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3.xml" ContentType="application/vnd.openxmlformats-officedocument.presentationml.comments+xml"/>
  <Override PartName="/ppt/comments/comment4.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5.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6.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7.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8.xml" ContentType="application/vnd.openxmlformats-officedocument.presentationml.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9.xml" ContentType="application/vnd.openxmlformats-officedocument.presentationml.comments+xml"/>
  <Override PartName="/ppt/notesSlides/notesSlide2.xml" ContentType="application/vnd.openxmlformats-officedocument.presentationml.notesSlide+xml"/>
  <Override PartName="/ppt/comments/comment10.xml" ContentType="application/vnd.openxmlformats-officedocument.presentationml.comments+xml"/>
  <Override PartName="/ppt/notesSlides/notesSlide3.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comment17.xml" ContentType="application/vnd.openxmlformats-officedocument.presentationml.comments+xml"/>
  <Override PartName="/ppt/comments/comment18.xml" ContentType="application/vnd.openxmlformats-officedocument.presentationml.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omments/comment19.xml" ContentType="application/vnd.openxmlformats-officedocument.presentationml.comments+xml"/>
  <Override PartName="/ppt/notesSlides/notesSlide5.xml" ContentType="application/vnd.openxmlformats-officedocument.presentationml.notesSlide+xml"/>
  <Override PartName="/ppt/comments/comment20.xml" ContentType="application/vnd.openxmlformats-officedocument.presentationml.comments+xml"/>
  <Override PartName="/ppt/notesSlides/notesSlide6.xml" ContentType="application/vnd.openxmlformats-officedocument.presentationml.notesSlide+xml"/>
  <Override PartName="/ppt/comments/comment21.xml" ContentType="application/vnd.openxmlformats-officedocument.presentationml.comments+xml"/>
  <Override PartName="/ppt/notesSlides/notesSlide7.xml" ContentType="application/vnd.openxmlformats-officedocument.presentationml.notesSlide+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0.xml" ContentType="application/vnd.openxmlformats-officedocument.presentationml.comments+xml"/>
  <Override PartName="/ppt/comments/comment31.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0" r:id="rId1"/>
  </p:sldMasterIdLst>
  <p:notesMasterIdLst>
    <p:notesMasterId r:id="rId72"/>
  </p:notesMasterIdLst>
  <p:sldIdLst>
    <p:sldId id="256" r:id="rId2"/>
    <p:sldId id="257" r:id="rId3"/>
    <p:sldId id="258" r:id="rId4"/>
    <p:sldId id="259" r:id="rId5"/>
    <p:sldId id="285" r:id="rId6"/>
    <p:sldId id="260" r:id="rId7"/>
    <p:sldId id="261" r:id="rId8"/>
    <p:sldId id="262" r:id="rId9"/>
    <p:sldId id="266" r:id="rId10"/>
    <p:sldId id="267" r:id="rId11"/>
    <p:sldId id="268" r:id="rId12"/>
    <p:sldId id="269" r:id="rId13"/>
    <p:sldId id="270" r:id="rId14"/>
    <p:sldId id="271" r:id="rId15"/>
    <p:sldId id="272" r:id="rId16"/>
    <p:sldId id="274" r:id="rId17"/>
    <p:sldId id="273" r:id="rId18"/>
    <p:sldId id="275" r:id="rId19"/>
    <p:sldId id="276" r:id="rId20"/>
    <p:sldId id="277" r:id="rId21"/>
    <p:sldId id="279" r:id="rId22"/>
    <p:sldId id="280" r:id="rId23"/>
    <p:sldId id="282" r:id="rId24"/>
    <p:sldId id="283" r:id="rId25"/>
    <p:sldId id="284" r:id="rId26"/>
    <p:sldId id="289" r:id="rId27"/>
    <p:sldId id="287" r:id="rId28"/>
    <p:sldId id="290" r:id="rId29"/>
    <p:sldId id="291" r:id="rId30"/>
    <p:sldId id="292" r:id="rId31"/>
    <p:sldId id="293" r:id="rId32"/>
    <p:sldId id="294" r:id="rId33"/>
    <p:sldId id="295" r:id="rId34"/>
    <p:sldId id="296" r:id="rId35"/>
    <p:sldId id="298" r:id="rId36"/>
    <p:sldId id="299" r:id="rId37"/>
    <p:sldId id="307" r:id="rId38"/>
    <p:sldId id="309" r:id="rId39"/>
    <p:sldId id="324" r:id="rId40"/>
    <p:sldId id="310" r:id="rId41"/>
    <p:sldId id="311" r:id="rId42"/>
    <p:sldId id="314" r:id="rId43"/>
    <p:sldId id="315" r:id="rId44"/>
    <p:sldId id="316" r:id="rId45"/>
    <p:sldId id="331" r:id="rId46"/>
    <p:sldId id="317" r:id="rId47"/>
    <p:sldId id="332" r:id="rId48"/>
    <p:sldId id="318" r:id="rId49"/>
    <p:sldId id="333" r:id="rId50"/>
    <p:sldId id="319" r:id="rId51"/>
    <p:sldId id="320" r:id="rId52"/>
    <p:sldId id="321" r:id="rId53"/>
    <p:sldId id="322" r:id="rId54"/>
    <p:sldId id="323" r:id="rId55"/>
    <p:sldId id="308" r:id="rId56"/>
    <p:sldId id="325" r:id="rId57"/>
    <p:sldId id="327" r:id="rId58"/>
    <p:sldId id="328" r:id="rId59"/>
    <p:sldId id="329" r:id="rId60"/>
    <p:sldId id="330" r:id="rId61"/>
    <p:sldId id="335" r:id="rId62"/>
    <p:sldId id="297" r:id="rId63"/>
    <p:sldId id="300" r:id="rId64"/>
    <p:sldId id="302" r:id="rId65"/>
    <p:sldId id="303" r:id="rId66"/>
    <p:sldId id="304" r:id="rId67"/>
    <p:sldId id="305" r:id="rId68"/>
    <p:sldId id="336" r:id="rId69"/>
    <p:sldId id="337" r:id="rId70"/>
    <p:sldId id="30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CFBC7C0-9EB3-2445-BC9A-6C0DD8F079B0}">
          <p14:sldIdLst>
            <p14:sldId id="256"/>
          </p14:sldIdLst>
        </p14:section>
        <p14:section name="CONTENTS" id="{F8737E64-6EEF-3148-A862-2E77E479A2B9}">
          <p14:sldIdLst>
            <p14:sldId id="257"/>
          </p14:sldIdLst>
        </p14:section>
        <p14:section name="INTRODUCTION" id="{847D5AD9-4BC1-A342-9366-6F20E762A54F}">
          <p14:sldIdLst>
            <p14:sldId id="258"/>
            <p14:sldId id="259"/>
            <p14:sldId id="285"/>
            <p14:sldId id="260"/>
            <p14:sldId id="261"/>
            <p14:sldId id="262"/>
          </p14:sldIdLst>
        </p14:section>
        <p14:section name="PROBLEM DEFINITION" id="{D69BF8E5-6048-A840-82F8-D71B0A23C8A8}">
          <p14:sldIdLst>
            <p14:sldId id="266"/>
            <p14:sldId id="267"/>
            <p14:sldId id="268"/>
            <p14:sldId id="269"/>
            <p14:sldId id="270"/>
          </p14:sldIdLst>
        </p14:section>
        <p14:section name="PROPOSED SOLUTIONS" id="{5EAC9223-326B-8942-8E72-25B1EA7281A8}">
          <p14:sldIdLst>
            <p14:sldId id="271"/>
            <p14:sldId id="272"/>
          </p14:sldIdLst>
        </p14:section>
        <p14:section name="SOLUTION 1 KINECT" id="{67F5FE5D-86EC-7E44-B70B-087564B3F906}">
          <p14:sldIdLst>
            <p14:sldId id="274"/>
            <p14:sldId id="273"/>
            <p14:sldId id="275"/>
            <p14:sldId id="276"/>
            <p14:sldId id="277"/>
          </p14:sldIdLst>
        </p14:section>
        <p14:section name="SOLUTION 2 ML" id="{A914D608-6755-ED47-A466-E00906971530}">
          <p14:sldIdLst>
            <p14:sldId id="279"/>
            <p14:sldId id="280"/>
            <p14:sldId id="282"/>
          </p14:sldIdLst>
        </p14:section>
        <p14:section name="SOLUTION 3 PIR" id="{90FF90A9-694B-BE40-B46A-1180C7E64E9D}">
          <p14:sldIdLst>
            <p14:sldId id="283"/>
            <p14:sldId id="284"/>
            <p14:sldId id="289"/>
          </p14:sldIdLst>
        </p14:section>
        <p14:section name="CRITERIA FOR ASSESSING SOLUTIONS" id="{FF7CAB91-170B-7F48-B54D-7EFFAD9E62B1}">
          <p14:sldIdLst>
            <p14:sldId id="287"/>
            <p14:sldId id="290"/>
            <p14:sldId id="291"/>
            <p14:sldId id="292"/>
            <p14:sldId id="293"/>
          </p14:sldIdLst>
        </p14:section>
        <p14:section name="RESEARCH METHODOLOGY" id="{B97371C0-0EC3-3546-B9C2-91038451348B}">
          <p14:sldIdLst>
            <p14:sldId id="294"/>
            <p14:sldId id="295"/>
            <p14:sldId id="296"/>
            <p14:sldId id="298"/>
            <p14:sldId id="299"/>
          </p14:sldIdLst>
        </p14:section>
        <p14:section name="RESULTS AND ANALYSIS" id="{A7607C5D-0497-AF49-A71B-328355EBAF2E}">
          <p14:sldIdLst>
            <p14:sldId id="307"/>
            <p14:sldId id="309"/>
            <p14:sldId id="324"/>
          </p14:sldIdLst>
        </p14:section>
        <p14:section name="FEASIBILITY" id="{2016DB75-2F64-694A-93A5-678044818B87}">
          <p14:sldIdLst>
            <p14:sldId id="310"/>
            <p14:sldId id="311"/>
            <p14:sldId id="314"/>
            <p14:sldId id="315"/>
          </p14:sldIdLst>
        </p14:section>
        <p14:section name="MONETARY COST" id="{90E8EB91-AFAB-9649-8AD9-80D13BC90CF2}">
          <p14:sldIdLst>
            <p14:sldId id="316"/>
            <p14:sldId id="331"/>
            <p14:sldId id="317"/>
            <p14:sldId id="332"/>
            <p14:sldId id="318"/>
            <p14:sldId id="333"/>
            <p14:sldId id="319"/>
          </p14:sldIdLst>
        </p14:section>
        <p14:section name="ENVIRONMENTAL SAFETY IMPACT" id="{700446ED-83B8-B047-8453-A523D1F35804}">
          <p14:sldIdLst>
            <p14:sldId id="320"/>
            <p14:sldId id="321"/>
            <p14:sldId id="322"/>
            <p14:sldId id="323"/>
          </p14:sldIdLst>
        </p14:section>
        <p14:section name="CONCLUSION AND RECOMMENDATIONS" id="{A94A86E1-4CFF-6341-8F0D-635140AFDA91}">
          <p14:sldIdLst>
            <p14:sldId id="308"/>
            <p14:sldId id="325"/>
            <p14:sldId id="327"/>
            <p14:sldId id="328"/>
            <p14:sldId id="329"/>
          </p14:sldIdLst>
        </p14:section>
        <p14:section name="ACTION PLAN" id="{0E7EB979-9F88-8E4E-89A8-4549A7B82E8A}">
          <p14:sldIdLst>
            <p14:sldId id="330"/>
            <p14:sldId id="335"/>
            <p14:sldId id="297"/>
            <p14:sldId id="300"/>
            <p14:sldId id="302"/>
            <p14:sldId id="303"/>
            <p14:sldId id="304"/>
            <p14:sldId id="305"/>
            <p14:sldId id="336"/>
            <p14:sldId id="337"/>
            <p14:sldId id="30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69"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0"/>
    <p:restoredTop sz="91838"/>
  </p:normalViewPr>
  <p:slideViewPr>
    <p:cSldViewPr snapToGrid="0">
      <p:cViewPr>
        <p:scale>
          <a:sx n="84" d="100"/>
          <a:sy n="84" d="100"/>
        </p:scale>
        <p:origin x="35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499213058126313"/>
          <c:y val="0.18305447509210826"/>
          <c:w val="0.74450171853632718"/>
          <c:h val="0.71954818794809816"/>
        </c:manualLayout>
      </c:layout>
      <c:pie3DChart>
        <c:varyColors val="1"/>
        <c:ser>
          <c:idx val="0"/>
          <c:order val="0"/>
          <c:tx>
            <c:strRef>
              <c:f>Sheet1!$B$1</c:f>
              <c:strCache>
                <c:ptCount val="1"/>
                <c:pt idx="0">
                  <c:v>Criteria Weighing Pie Chart Illustration</c:v>
                </c:pt>
              </c:strCache>
            </c:strRef>
          </c:tx>
          <c:dPt>
            <c:idx val="0"/>
            <c:bubble3D val="0"/>
            <c:explosion val="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A48-9D49-A444-511C4E11B089}"/>
              </c:ext>
            </c:extLst>
          </c:dPt>
          <c:dPt>
            <c:idx val="1"/>
            <c:bubble3D val="0"/>
            <c:explosion val="24"/>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A48-9D49-A444-511C4E11B089}"/>
              </c:ext>
            </c:extLst>
          </c:dPt>
          <c:dPt>
            <c:idx val="2"/>
            <c:bubble3D val="0"/>
            <c:explosion val="18"/>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A48-9D49-A444-511C4E11B089}"/>
              </c:ext>
            </c:extLst>
          </c:dPt>
          <c:dLbls>
            <c:dLbl>
              <c:idx val="0"/>
              <c:layout>
                <c:manualLayout>
                  <c:x val="4.8933731047713395E-3"/>
                  <c:y val="7.3917555900572564E-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r>
                      <a:rPr lang="en-US" sz="2200" b="1" i="0" dirty="0">
                        <a:latin typeface="Calibri" panose="020F0502020204030204" pitchFamily="34" charset="0"/>
                        <a:cs typeface="Calibri" panose="020F0502020204030204" pitchFamily="34" charset="0"/>
                      </a:rPr>
                      <a:t>Feasibility</a:t>
                    </a:r>
                    <a:r>
                      <a:rPr lang="en-US" sz="2200" b="1" i="0" baseline="0" dirty="0">
                        <a:latin typeface="Calibri" panose="020F0502020204030204" pitchFamily="34" charset="0"/>
                        <a:cs typeface="Calibri" panose="020F0502020204030204" pitchFamily="34" charset="0"/>
                      </a:rPr>
                      <a:t> (</a:t>
                    </a:r>
                    <a:fld id="{2E56ABA9-DD89-AD4E-B712-1B685FA295C8}" type="PERCENTAGE">
                      <a:rPr lang="en-US" sz="2200" b="1" i="0" baseline="0" smtClean="0">
                        <a:latin typeface="Calibri" panose="020F0502020204030204" pitchFamily="34" charset="0"/>
                        <a:cs typeface="Calibri" panose="020F0502020204030204" pitchFamily="34" charset="0"/>
                      </a:rPr>
                      <a:pPr>
                        <a:defRPr/>
                      </a:pPr>
                      <a:t>[PERCENTAGE]</a:t>
                    </a:fld>
                    <a:r>
                      <a:rPr lang="en-US" sz="2200" b="1" i="0" baseline="0" dirty="0">
                        <a:latin typeface="Calibri" panose="020F0502020204030204" pitchFamily="34" charset="0"/>
                        <a:cs typeface="Calibri" panose="020F0502020204030204" pitchFamily="34" charset="0"/>
                      </a:rPr>
                      <a:t>):  </a:t>
                    </a:r>
                    <a:r>
                      <a:rPr lang="en-US" sz="1600" b="0" i="0" baseline="0" dirty="0">
                        <a:latin typeface="Calibri" panose="020F0502020204030204" pitchFamily="34" charset="0"/>
                        <a:cs typeface="Calibri" panose="020F0502020204030204" pitchFamily="34" charset="0"/>
                      </a:rPr>
                      <a:t>Reflects the importance of how well a solution can be applied in a real-world context, considering its suitability, ease of use, and the likelihood of acceptance by those affected</a:t>
                    </a:r>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endParaRPr lang="en-TR"/>
                </a:p>
              </c:txPr>
              <c:dLblPos val="bestFit"/>
              <c:showLegendKey val="0"/>
              <c:showVal val="0"/>
              <c:showCatName val="1"/>
              <c:showSerName val="0"/>
              <c:showPercent val="1"/>
              <c:showBubbleSize val="0"/>
              <c:extLst>
                <c:ext xmlns:c15="http://schemas.microsoft.com/office/drawing/2012/chart" uri="{CE6537A1-D6FC-4f65-9D91-7224C49458BB}">
                  <c15:layout>
                    <c:manualLayout>
                      <c:w val="0.28537502340674403"/>
                      <c:h val="0.48785707155922703"/>
                    </c:manualLayout>
                  </c15:layout>
                  <c15:dlblFieldTable/>
                  <c15:showDataLabelsRange val="0"/>
                </c:ext>
                <c:ext xmlns:c16="http://schemas.microsoft.com/office/drawing/2014/chart" uri="{C3380CC4-5D6E-409C-BE32-E72D297353CC}">
                  <c16:uniqueId val="{00000002-7A48-9D49-A444-511C4E11B089}"/>
                </c:ext>
              </c:extLst>
            </c:dLbl>
            <c:dLbl>
              <c:idx val="1"/>
              <c:layout>
                <c:manualLayout>
                  <c:x val="-0.13506521777109726"/>
                  <c:y val="-6.1092864762286141E-3"/>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fld id="{6849FE5A-3D72-C740-B8A8-6681ED698EAB}" type="CATEGORYNAME">
                      <a:rPr lang="en-US" sz="2200" b="1" i="0" smtClean="0">
                        <a:latin typeface="Calibri" panose="020F0502020204030204" pitchFamily="34" charset="0"/>
                        <a:cs typeface="Calibri" panose="020F0502020204030204" pitchFamily="34" charset="0"/>
                      </a:rPr>
                      <a:pPr>
                        <a:defRPr>
                          <a:solidFill>
                            <a:schemeClr val="accent1"/>
                          </a:solidFill>
                        </a:defRPr>
                      </a:pPr>
                      <a:t>[CATEGORY NAME]</a:t>
                    </a:fld>
                    <a:r>
                      <a:rPr lang="en-US" sz="2200" b="1" i="0" baseline="0" dirty="0">
                        <a:latin typeface="Calibri" panose="020F0502020204030204" pitchFamily="34" charset="0"/>
                        <a:cs typeface="Calibri" panose="020F0502020204030204" pitchFamily="34" charset="0"/>
                      </a:rPr>
                      <a:t> (</a:t>
                    </a:r>
                    <a:fld id="{9B141B03-C53E-7440-8815-1A3575772F36}" type="PERCENTAGE">
                      <a:rPr lang="en-US" sz="2200" b="1" i="0" smtClean="0">
                        <a:latin typeface="Calibri" panose="020F0502020204030204" pitchFamily="34" charset="0"/>
                        <a:cs typeface="Calibri" panose="020F0502020204030204" pitchFamily="34" charset="0"/>
                      </a:rPr>
                      <a:pPr>
                        <a:defRPr>
                          <a:solidFill>
                            <a:schemeClr val="accent1"/>
                          </a:solidFill>
                        </a:defRPr>
                      </a:pPr>
                      <a:t>[PERCENTAGE]</a:t>
                    </a:fld>
                    <a:r>
                      <a:rPr lang="en-US" sz="2200" b="1" i="0" dirty="0">
                        <a:latin typeface="Calibri" panose="020F0502020204030204" pitchFamily="34" charset="0"/>
                        <a:cs typeface="Calibri" panose="020F0502020204030204" pitchFamily="34" charset="0"/>
                      </a:rPr>
                      <a:t>): </a:t>
                    </a:r>
                    <a:r>
                      <a:rPr lang="en-US" sz="1600" b="0" i="0" dirty="0">
                        <a:latin typeface="Calibri" panose="020F0502020204030204" pitchFamily="34" charset="0"/>
                        <a:cs typeface="Calibri" panose="020F0502020204030204" pitchFamily="34" charset="0"/>
                      </a:rPr>
                      <a:t>Critical as it determines whether a solution is economically viable within the allocated budget, which is essential for its adoption and sustained use</a:t>
                    </a:r>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endParaRPr lang="en-TR"/>
                </a:p>
              </c:txPr>
              <c:dLblPos val="bestFit"/>
              <c:showLegendKey val="0"/>
              <c:showVal val="0"/>
              <c:showCatName val="1"/>
              <c:showSerName val="0"/>
              <c:showPercent val="1"/>
              <c:showBubbleSize val="0"/>
              <c:extLst>
                <c:ext xmlns:c15="http://schemas.microsoft.com/office/drawing/2012/chart" uri="{CE6537A1-D6FC-4f65-9D91-7224C49458BB}">
                  <c15:layout>
                    <c:manualLayout>
                      <c:w val="0.27678455354204018"/>
                      <c:h val="0.4007482673317932"/>
                    </c:manualLayout>
                  </c15:layout>
                  <c15:dlblFieldTable/>
                  <c15:showDataLabelsRange val="0"/>
                </c:ext>
                <c:ext xmlns:c16="http://schemas.microsoft.com/office/drawing/2014/chart" uri="{C3380CC4-5D6E-409C-BE32-E72D297353CC}">
                  <c16:uniqueId val="{00000003-7A48-9D49-A444-511C4E11B089}"/>
                </c:ext>
              </c:extLst>
            </c:dLbl>
            <c:dLbl>
              <c:idx val="2"/>
              <c:layout>
                <c:manualLayout>
                  <c:x val="1.6666668033683402E-2"/>
                  <c:y val="-2.1692536929313871E-2"/>
                </c:manualLayout>
              </c:layout>
              <c:tx>
                <c:rich>
                  <a:bodyPr rot="0" spcFirstLastPara="1" vertOverflow="ellipsis" vert="horz" wrap="square" lIns="38100" tIns="19050" rIns="38100" bIns="19050" anchor="ctr" anchorCtr="1">
                    <a:noAutofit/>
                  </a:bodyPr>
                  <a:lstStyle/>
                  <a:p>
                    <a:pPr>
                      <a:defRPr sz="2200" b="1" i="0" u="none" strike="noStrike" kern="1200" spc="0" baseline="0">
                        <a:solidFill>
                          <a:schemeClr val="accent1"/>
                        </a:solidFill>
                        <a:latin typeface="+mn-lt"/>
                        <a:ea typeface="+mn-ea"/>
                        <a:cs typeface="+mn-cs"/>
                      </a:defRPr>
                    </a:pPr>
                    <a:fld id="{FFF733BF-BA07-DC47-871A-10FF075090EC}" type="CATEGORYNAME">
                      <a:rPr lang="en-US" sz="2200" b="1" i="0" smtClean="0">
                        <a:latin typeface="Calibri" panose="020F0502020204030204" pitchFamily="34" charset="0"/>
                        <a:cs typeface="Calibri" panose="020F0502020204030204" pitchFamily="34" charset="0"/>
                      </a:rPr>
                      <a:pPr>
                        <a:defRPr sz="2200">
                          <a:solidFill>
                            <a:schemeClr val="accent1"/>
                          </a:solidFill>
                        </a:defRPr>
                      </a:pPr>
                      <a:t>[CATEGORY NAME]</a:t>
                    </a:fld>
                    <a:r>
                      <a:rPr lang="en-US" sz="2200" b="1" i="0" baseline="0" dirty="0">
                        <a:latin typeface="Calibri" panose="020F0502020204030204" pitchFamily="34" charset="0"/>
                        <a:cs typeface="Calibri" panose="020F0502020204030204" pitchFamily="34" charset="0"/>
                      </a:rPr>
                      <a:t> (</a:t>
                    </a:r>
                    <a:fld id="{F63C0B46-FDE3-3744-8B63-7D6A24913892}" type="PERCENTAGE">
                      <a:rPr lang="en-US" sz="2200" b="1" i="0" smtClean="0">
                        <a:latin typeface="Calibri" panose="020F0502020204030204" pitchFamily="34" charset="0"/>
                        <a:cs typeface="Calibri" panose="020F0502020204030204" pitchFamily="34" charset="0"/>
                      </a:rPr>
                      <a:pPr>
                        <a:defRPr sz="2200">
                          <a:solidFill>
                            <a:schemeClr val="accent1"/>
                          </a:solidFill>
                        </a:defRPr>
                      </a:pPr>
                      <a:t>[PERCENTAGE]</a:t>
                    </a:fld>
                    <a:r>
                      <a:rPr lang="en-US" sz="2200" b="1" i="0" dirty="0">
                        <a:latin typeface="Calibri" panose="020F0502020204030204" pitchFamily="34" charset="0"/>
                        <a:cs typeface="Calibri" panose="020F0502020204030204" pitchFamily="34" charset="0"/>
                      </a:rPr>
                      <a:t>): </a:t>
                    </a:r>
                    <a:r>
                      <a:rPr lang="en-US" sz="1600" b="0" i="0" dirty="0">
                        <a:latin typeface="Calibri" panose="020F0502020204030204" pitchFamily="34" charset="0"/>
                        <a:cs typeface="Calibri" panose="020F0502020204030204" pitchFamily="34" charset="0"/>
                      </a:rPr>
                      <a:t>Ensures that the solutions do not compromise the ecosystem, reflects</a:t>
                    </a:r>
                    <a:r>
                      <a:rPr lang="en-US" sz="1600" b="0" i="0" baseline="0" dirty="0">
                        <a:latin typeface="Calibri" panose="020F0502020204030204" pitchFamily="34" charset="0"/>
                        <a:cs typeface="Calibri" panose="020F0502020204030204" pitchFamily="34" charset="0"/>
                      </a:rPr>
                      <a:t> </a:t>
                    </a:r>
                    <a:r>
                      <a:rPr lang="en-US" sz="1600" b="0" i="0" dirty="0">
                        <a:latin typeface="Calibri" panose="020F0502020204030204" pitchFamily="34" charset="0"/>
                        <a:cs typeface="Calibri" panose="020F0502020204030204" pitchFamily="34" charset="0"/>
                      </a:rPr>
                      <a:t>a commitment to conservation and sustainable practices</a:t>
                    </a:r>
                  </a:p>
                </c:rich>
              </c:tx>
              <c:spPr>
                <a:noFill/>
                <a:ln>
                  <a:noFill/>
                </a:ln>
                <a:effectLst/>
              </c:spPr>
              <c:txPr>
                <a:bodyPr rot="0" spcFirstLastPara="1" vertOverflow="ellipsis" vert="horz" wrap="square" lIns="38100" tIns="19050" rIns="38100" bIns="19050" anchor="ctr" anchorCtr="1">
                  <a:noAutofit/>
                </a:bodyPr>
                <a:lstStyle/>
                <a:p>
                  <a:pPr>
                    <a:defRPr sz="2200" b="1" i="0" u="none" strike="noStrike" kern="1200" spc="0" baseline="0">
                      <a:solidFill>
                        <a:schemeClr val="accent1"/>
                      </a:solidFill>
                      <a:latin typeface="+mn-lt"/>
                      <a:ea typeface="+mn-ea"/>
                      <a:cs typeface="+mn-cs"/>
                    </a:defRPr>
                  </a:pPr>
                  <a:endParaRPr lang="en-TR"/>
                </a:p>
              </c:txPr>
              <c:dLblPos val="bestFit"/>
              <c:showLegendKey val="0"/>
              <c:showVal val="0"/>
              <c:showCatName val="1"/>
              <c:showSerName val="0"/>
              <c:showPercent val="1"/>
              <c:showBubbleSize val="0"/>
              <c:extLst>
                <c:ext xmlns:c15="http://schemas.microsoft.com/office/drawing/2012/chart" uri="{CE6537A1-D6FC-4f65-9D91-7224C49458BB}">
                  <c15:layout>
                    <c:manualLayout>
                      <c:w val="0.36424067948168304"/>
                      <c:h val="0.34268936082191548"/>
                    </c:manualLayout>
                  </c15:layout>
                  <c15:dlblFieldTable/>
                  <c15:showDataLabelsRange val="0"/>
                </c:ext>
                <c:ext xmlns:c16="http://schemas.microsoft.com/office/drawing/2014/chart" uri="{C3380CC4-5D6E-409C-BE32-E72D297353CC}">
                  <c16:uniqueId val="{00000001-7A48-9D49-A444-511C4E11B089}"/>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Sheet1!$A$2:$A$4</c:f>
              <c:strCache>
                <c:ptCount val="3"/>
                <c:pt idx="0">
                  <c:v>Feasability</c:v>
                </c:pt>
                <c:pt idx="1">
                  <c:v>Monetary Cost</c:v>
                </c:pt>
                <c:pt idx="2">
                  <c:v>Environmental Safety Impact</c:v>
                </c:pt>
              </c:strCache>
            </c:strRef>
          </c:cat>
          <c:val>
            <c:numRef>
              <c:f>Sheet1!$B$2:$B$4</c:f>
              <c:numCache>
                <c:formatCode>General</c:formatCode>
                <c:ptCount val="3"/>
                <c:pt idx="0">
                  <c:v>35</c:v>
                </c:pt>
                <c:pt idx="1">
                  <c:v>35</c:v>
                </c:pt>
                <c:pt idx="2">
                  <c:v>30</c:v>
                </c:pt>
              </c:numCache>
            </c:numRef>
          </c:val>
          <c:extLst>
            <c:ext xmlns:c16="http://schemas.microsoft.com/office/drawing/2014/chart" uri="{C3380CC4-5D6E-409C-BE32-E72D297353CC}">
              <c16:uniqueId val="{00000000-7A48-9D49-A444-511C4E11B089}"/>
            </c:ext>
          </c:extLst>
        </c:ser>
        <c:dLbls>
          <c:dLblPos val="out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1-01T21:25:20.306" idx="1">
    <p:pos x="10" y="10"/>
    <p:text>the nature of the interaction...</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3-11-01T21:33:35.229" idx="11">
    <p:pos x="10" y="10"/>
    <p:text>the problem in the PSA - be more specific</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3-11-01T21:33:57.743" idx="12">
    <p:pos x="10" y="10"/>
    <p:text>fix spacing between r and [15]</p:text>
    <p:extLst>
      <p:ext uri="{C676402C-5697-4E1C-873F-D02D1690AC5C}">
        <p15:threadingInfo xmlns:p15="http://schemas.microsoft.com/office/powerpoint/2012/main" timeZoneBias="-180"/>
      </p:ext>
    </p:extLst>
  </p:cm>
  <p:cm authorId="1" dt="2023-11-01T21:35:28.854" idx="16">
    <p:pos x="106" y="106"/>
    <p:text>in-text citation for the text?</p:text>
    <p:extLst>
      <p:ext uri="{C676402C-5697-4E1C-873F-D02D1690AC5C}">
        <p15:threadingInfo xmlns:p15="http://schemas.microsoft.com/office/powerpoint/2012/main" timeZoneBias="-180"/>
      </p:ext>
    </p:extLst>
  </p:cm>
  <p:cm authorId="1" dt="2023-11-01T21:36:50.610" idx="20">
    <p:pos x="202" y="202"/>
    <p:text>how many of this solution in the PSA? who will implement?</p:text>
    <p:extLst>
      <p:ext uri="{C676402C-5697-4E1C-873F-D02D1690AC5C}">
        <p15:threadingInfo xmlns:p15="http://schemas.microsoft.com/office/powerpoint/2012/main" timeZoneBias="-180"/>
      </p:ext>
    </p:extLst>
  </p:cm>
  <p:cm authorId="1" dt="2023-12-09T13:56:12.839" idx="50">
    <p:pos x="298" y="298"/>
    <p:text>will do not handle</p:text>
    <p:extLst>
      <p:ext uri="{C676402C-5697-4E1C-873F-D02D1690AC5C}">
        <p15:threadingInfo xmlns:p15="http://schemas.microsoft.com/office/powerpoint/2012/main" timeZoneBias="-180"/>
      </p:ext>
    </p:extLst>
  </p:cm>
  <p:cm authorId="1" dt="2023-12-09T13:59:12.689" idx="53">
    <p:pos x="394" y="394"/>
    <p:text>camera powered how?</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3-11-01T21:34:15.492" idx="13">
    <p:pos x="10" y="10"/>
    <p:text>text overload</p:text>
    <p:extLst>
      <p:ext uri="{C676402C-5697-4E1C-873F-D02D1690AC5C}">
        <p15:threadingInfo xmlns:p15="http://schemas.microsoft.com/office/powerpoint/2012/main" timeZoneBias="-180"/>
      </p:ext>
    </p:extLst>
  </p:cm>
  <p:cm authorId="1" dt="2023-11-01T21:34:31.772" idx="14">
    <p:pos x="106" y="106"/>
    <p:text>Kinect Construction; Kinext Specifications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3-11-01T21:35:10.551" idx="15">
    <p:pos x="10" y="10"/>
    <p:text>in-text citation for the text?</p:text>
    <p:extLst>
      <p:ext uri="{C676402C-5697-4E1C-873F-D02D1690AC5C}">
        <p15:threadingInfo xmlns:p15="http://schemas.microsoft.com/office/powerpoint/2012/main" timeZoneBias="-180"/>
      </p:ext>
    </p:extLst>
  </p:cm>
  <p:cm authorId="1" dt="2023-12-09T13:56:54.940" idx="51">
    <p:pos x="106" y="106"/>
    <p:text>Depth Image Using Infrared Radiation Example - write for concision - I will not write this feedback any longer</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3-11-01T21:37:24.061" idx="21">
    <p:pos x="10" y="10"/>
    <p:text>Solution Components - write for concision</p:text>
    <p:extLst>
      <p:ext uri="{C676402C-5697-4E1C-873F-D02D1690AC5C}">
        <p15:threadingInfo xmlns:p15="http://schemas.microsoft.com/office/powerpoint/2012/main" timeZoneBias="-180"/>
      </p:ext>
    </p:extLst>
  </p:cm>
  <p:cm authorId="1" dt="2023-12-09T13:59:43.354" idx="54">
    <p:pos x="106" y="106"/>
    <p:text>power sources for the items?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3-11-01T21:38:24.036" idx="23">
    <p:pos x="10" y="10"/>
    <p:text>how many in the PSA? who will implement?</p:text>
    <p:extLst>
      <p:ext uri="{C676402C-5697-4E1C-873F-D02D1690AC5C}">
        <p15:threadingInfo xmlns:p15="http://schemas.microsoft.com/office/powerpoint/2012/main" timeZoneBias="-180"/>
      </p:ext>
    </p:extLst>
  </p:cm>
  <p:cm authorId="1" dt="2023-11-01T21:38:35.254" idx="24">
    <p:pos x="106" y="106"/>
    <p:text>Designed Animal Repellent System Outer Casing - write for concision</p:text>
    <p:extLst>
      <p:ext uri="{C676402C-5697-4E1C-873F-D02D1690AC5C}">
        <p15:threadingInfo xmlns:p15="http://schemas.microsoft.com/office/powerpoint/2012/main" timeZoneBias="-180"/>
      </p:ext>
    </p:extLst>
  </p:cm>
  <p:cm authorId="1" dt="2023-11-01T21:41:28.032" idx="25">
    <p:pos x="202" y="202"/>
    <p:text>will be not can be</p:text>
    <p:extLst>
      <p:ext uri="{C676402C-5697-4E1C-873F-D02D1690AC5C}">
        <p15:threadingInfo xmlns:p15="http://schemas.microsoft.com/office/powerpoint/2012/main" timeZoneBias="-180"/>
      </p:ext>
    </p:extLst>
  </p:cm>
  <p:cm authorId="1" dt="2023-11-01T21:41:33.610" idx="26">
    <p:pos x="298" y="298"/>
    <p:text>how many streetlights?</p:text>
    <p:extLst>
      <p:ext uri="{C676402C-5697-4E1C-873F-D02D1690AC5C}">
        <p15:threadingInfo xmlns:p15="http://schemas.microsoft.com/office/powerpoint/2012/main" timeZoneBias="-180"/>
      </p:ext>
    </p:extLst>
  </p:cm>
  <p:cm authorId="1" dt="2023-12-09T13:58:43.659" idx="52">
    <p:pos x="394" y="394"/>
    <p:text>what is the casing made from? dimensions?</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3-11-01T21:42:20.903" idx="27">
    <p:pos x="10" y="10"/>
    <p:text>System Components</p:text>
    <p:extLst>
      <p:ext uri="{C676402C-5697-4E1C-873F-D02D1690AC5C}">
        <p15:threadingInfo xmlns:p15="http://schemas.microsoft.com/office/powerpoint/2012/main" timeZoneBias="-180"/>
      </p:ext>
    </p:extLst>
  </p:cm>
  <p:cm authorId="1" dt="2023-11-01T21:42:33.340" idx="28">
    <p:pos x="106" y="106"/>
    <p:text>System Architecture Block Diagram - write for concision</p:text>
    <p:extLst>
      <p:ext uri="{C676402C-5697-4E1C-873F-D02D1690AC5C}">
        <p15:threadingInfo xmlns:p15="http://schemas.microsoft.com/office/powerpoint/2012/main" timeZoneBias="-180"/>
      </p:ext>
    </p:extLst>
  </p:cm>
  <p:cm authorId="1" dt="2023-11-01T21:44:13.253" idx="31">
    <p:pos x="202" y="202"/>
    <p:text>how many of each item?</p:text>
    <p:extLst>
      <p:ext uri="{C676402C-5697-4E1C-873F-D02D1690AC5C}">
        <p15:threadingInfo xmlns:p15="http://schemas.microsoft.com/office/powerpoint/2012/main" timeZoneBias="-180"/>
      </p:ext>
    </p:extLst>
  </p:cm>
  <p:cm authorId="1" dt="2023-12-09T14:00:15.585" idx="55">
    <p:pos x="298" y="298"/>
    <p:text>power source?</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3-11-01T21:43:07.644" idx="29">
    <p:pos x="10" y="10"/>
    <p:text>any source support?</p:text>
    <p:extLst>
      <p:ext uri="{C676402C-5697-4E1C-873F-D02D1690AC5C}">
        <p15:threadingInfo xmlns:p15="http://schemas.microsoft.com/office/powerpoint/2012/main" timeZoneBias="-180"/>
      </p:ext>
    </p:extLst>
  </p:cm>
  <p:cm authorId="1" dt="2023-11-01T21:44:24.956" idx="32">
    <p:pos x="106" y="106"/>
    <p:text>placed exactly where in the PSA?</p:text>
    <p:extLst>
      <p:ext uri="{C676402C-5697-4E1C-873F-D02D1690AC5C}">
        <p15:threadingInfo xmlns:p15="http://schemas.microsoft.com/office/powerpoint/2012/main" timeZoneBias="-180"/>
      </p:ext>
    </p:extLst>
  </p:cm>
  <p:cm authorId="1" dt="2023-11-01T21:44:41.251" idx="33">
    <p:pos x="202" y="202"/>
    <p:text>how many?</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3-11-01T21:43:48.052" idx="30">
    <p:pos x="10" y="10"/>
    <p:text>who will implement this solution?</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3-12-09T14:00:52.739" idx="56">
    <p:pos x="10" y="10"/>
    <p:text>were not will be</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1-01T21:25:57.883" idx="2">
    <p:pos x="10" y="10"/>
    <p:text>in the text, link to the PSA, not just in the figures</p:text>
    <p:extLst>
      <p:ext uri="{C676402C-5697-4E1C-873F-D02D1690AC5C}">
        <p15:threadingInfo xmlns:p15="http://schemas.microsoft.com/office/powerpoint/2012/main" timeZoneBias="-180"/>
      </p:ext>
    </p:extLst>
  </p:cm>
  <p:cm authorId="1" dt="2023-12-09T13:42:27.798" idx="39">
    <p:pos x="106" y="106"/>
    <p:text>outside HC - write for concision</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3-11-01T21:45:22.417" idx="34">
    <p:pos x="10" y="10"/>
    <p:text>will be evaluated; omit ing from the verbs when possible for concision</p:text>
    <p:extLst>
      <p:ext uri="{C676402C-5697-4E1C-873F-D02D1690AC5C}">
        <p15:threadingInfo xmlns:p15="http://schemas.microsoft.com/office/powerpoint/2012/main" timeZoneBias="-180"/>
      </p:ext>
    </p:extLst>
  </p:cm>
  <p:cm authorId="1" dt="2023-12-09T14:02:20.429" idx="57">
    <p:pos x="106" y="106"/>
    <p:text>need to update for the final report - was to indicate what WAS checked</p:text>
    <p:extLst>
      <p:ext uri="{C676402C-5697-4E1C-873F-D02D1690AC5C}">
        <p15:threadingInfo xmlns:p15="http://schemas.microsoft.com/office/powerpoint/2012/main" timeZoneBias="-180"/>
      </p:ext>
    </p:extLst>
  </p:cm>
  <p:cm authorId="1" dt="2023-12-09T14:02:54.927" idx="58">
    <p:pos x="202" y="202"/>
    <p:text>so many areas needing concision</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3-12-09T14:03:30.097" idx="59">
    <p:pos x="10" y="10"/>
    <p:text>see comments on previous slide</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3-11-01T21:45:59.977" idx="35">
    <p:pos x="10" y="10"/>
    <p:text>need synonym substition for determined</p:text>
    <p:extLst>
      <p:ext uri="{C676402C-5697-4E1C-873F-D02D1690AC5C}">
        <p15:threadingInfo xmlns:p15="http://schemas.microsoft.com/office/powerpoint/2012/main" timeZoneBias="-180"/>
      </p:ext>
    </p:extLst>
  </p:cm>
  <p:cm authorId="1" dt="2023-12-09T14:03:38.690" idx="60">
    <p:pos x="106" y="106"/>
    <p:text>see comments on previous slide</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3-12-09T14:03:50.361" idx="61">
    <p:pos x="10" y="10"/>
    <p:text>need to use past tense to indicate what WAS/WERE used for the final report</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3-12-09T14:04:10.923" idx="62">
    <p:pos x="10" y="10"/>
    <p:text>see comment on previous slide</p:text>
    <p:extLst>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3-11-01T21:46:44.131" idx="36">
    <p:pos x="10" y="10"/>
    <p:text>why no source support for solutions 1 and 3?</p:text>
    <p:extLst>
      <p:ext uri="{C676402C-5697-4E1C-873F-D02D1690AC5C}">
        <p15:threadingInfo xmlns:p15="http://schemas.microsoft.com/office/powerpoint/2012/main" timeZoneBias="-180"/>
      </p:ext>
    </p:extLst>
  </p:cm>
  <p:cm authorId="1" dt="2023-12-09T14:04:33.234" idx="63">
    <p:pos x="106" y="106"/>
    <p:text>see comment on slide 33</p:text>
    <p:extLst>
      <p:ext uri="{C676402C-5697-4E1C-873F-D02D1690AC5C}">
        <p15:threadingInfo xmlns:p15="http://schemas.microsoft.com/office/powerpoint/2012/main" timeZoneBias="-1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3-12-09T14:04:41.858" idx="64">
    <p:pos x="10" y="10"/>
    <p:text>see comment on slide 33</p:text>
    <p:extLst>
      <p:ext uri="{C676402C-5697-4E1C-873F-D02D1690AC5C}">
        <p15:threadingInfo xmlns:p15="http://schemas.microsoft.com/office/powerpoint/2012/main" timeZoneBias="-1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3-12-09T14:05:27.434" idx="65">
    <p:pos x="10" y="10"/>
    <p:text>have the possible total points listed /10</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3-12-09T14:05:53.105" idx="66">
    <p:pos x="10" y="10"/>
    <p:text>where is the point total? 5/10????</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3-12-09T14:06:30.165" idx="67">
    <p:pos x="10" y="10"/>
    <p:text>fix all checklists as previously noted; I will not write this feedback any longer</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1-01T21:27:00.915" idx="3">
    <p:pos x="10" y="10"/>
    <p:text>omit to; omit the; Hekimköy Complex residents</p:text>
    <p:extLst>
      <p:ext uri="{C676402C-5697-4E1C-873F-D02D1690AC5C}">
        <p15:threadingInfo xmlns:p15="http://schemas.microsoft.com/office/powerpoint/2012/main" timeZoneBias="-180"/>
      </p:ext>
    </p:extLst>
  </p:cm>
  <p:cm authorId="1" dt="2023-12-09T13:43:00.203" idx="40">
    <p:pos x="106" y="106"/>
    <p:text>cause, carry, attack, injure - write for concision</p:text>
    <p:extLst>
      <p:ext uri="{C676402C-5697-4E1C-873F-D02D1690AC5C}">
        <p15:threadingInfo xmlns:p15="http://schemas.microsoft.com/office/powerpoint/2012/main" timeZoneBias="-1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3-12-09T14:07:24.842" idx="68">
    <p:pos x="10" y="10"/>
    <p:text>Solutions' Total Scores</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23-12-09T14:08:21.051" idx="69">
    <p:pos x="10" y="10"/>
    <p:text>Action Plan Flowchart</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1-01T21:28:29.349" idx="4">
    <p:pos x="10" y="10"/>
    <p:text>omit ,that is, areas</p:text>
    <p:extLst>
      <p:ext uri="{C676402C-5697-4E1C-873F-D02D1690AC5C}">
        <p15:threadingInfo xmlns:p15="http://schemas.microsoft.com/office/powerpoint/2012/main" timeZoneBias="-180"/>
      </p:ext>
    </p:extLst>
  </p:cm>
  <p:cm authorId="1" dt="2023-11-01T21:28:50.317" idx="5">
    <p:pos x="106" y="106"/>
    <p:text>Aerial View instead of Bird's Eye</p:text>
    <p:extLst>
      <p:ext uri="{C676402C-5697-4E1C-873F-D02D1690AC5C}">
        <p15:threadingInfo xmlns:p15="http://schemas.microsoft.com/office/powerpoint/2012/main" timeZoneBias="-180"/>
      </p:ext>
    </p:extLst>
  </p:cm>
  <p:cm authorId="1" dt="2023-12-09T13:43:28.326" idx="41">
    <p:pos x="202" y="202"/>
    <p:text>no need to spell out HC since it was abbreviated earlier; HC Aerial View</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11-01T21:29:33.282" idx="6">
    <p:pos x="10" y="10"/>
    <p:text>implement - omit ing</p:text>
    <p:extLst>
      <p:ext uri="{C676402C-5697-4E1C-873F-D02D1690AC5C}">
        <p15:threadingInfo xmlns:p15="http://schemas.microsoft.com/office/powerpoint/2012/main" timeZoneBias="-180"/>
      </p:ext>
    </p:extLst>
  </p:cm>
  <p:cm authorId="1" dt="2023-12-09T13:44:30.275" idx="42">
    <p:pos x="106" y="106"/>
    <p:text>Reduce wild boar population within HC with three engineering solutions - write for concision</p:text>
    <p:extLst>
      <p:ext uri="{C676402C-5697-4E1C-873F-D02D1690AC5C}">
        <p15:threadingInfo xmlns:p15="http://schemas.microsoft.com/office/powerpoint/2012/main" timeZoneBias="-180"/>
      </p:ext>
    </p:extLst>
  </p:cm>
  <p:cm authorId="1" dt="2023-12-09T13:44:54.508" idx="43">
    <p:pos x="202" y="202"/>
    <p:text>Add extra security layer for HC residents against wild boar presence  - write for concision</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11-01T21:30:17.795" idx="7">
    <p:pos x="10" y="10"/>
    <p:text>need to mention the wild boars in the PSA here ; omit periods from non-sentences</p:text>
    <p:extLst>
      <p:ext uri="{C676402C-5697-4E1C-873F-D02D1690AC5C}">
        <p15:threadingInfo xmlns:p15="http://schemas.microsoft.com/office/powerpoint/2012/main" timeZoneBias="-180"/>
      </p:ext>
    </p:extLst>
  </p:cm>
  <p:cm authorId="1" dt="2023-12-09T13:46:06.882" idx="44">
    <p:pos x="106" y="106"/>
    <p:text>Wild boars in HC:</p:text>
    <p:extLst>
      <p:ext uri="{C676402C-5697-4E1C-873F-D02D1690AC5C}">
        <p15:threadingInfo xmlns:p15="http://schemas.microsoft.com/office/powerpoint/2012/main" timeZoneBias="-180"/>
      </p:ext>
    </p:extLst>
  </p:cm>
  <p:cm authorId="1" dt="2023-12-09T13:46:21.069" idx="45">
    <p:pos x="202" y="202"/>
    <p:text>item two - write HC</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11-01T21:31:24.213" idx="8">
    <p:pos x="10" y="10"/>
    <p:text>create not are creating - write for concision</p:text>
    <p:extLst>
      <p:ext uri="{C676402C-5697-4E1C-873F-D02D1690AC5C}">
        <p15:threadingInfo xmlns:p15="http://schemas.microsoft.com/office/powerpoint/2012/main" timeZoneBias="-180"/>
      </p:ext>
    </p:extLst>
  </p:cm>
  <p:cm authorId="1" dt="2023-11-01T21:31:35.540" idx="9">
    <p:pos x="106" y="106"/>
    <p:text>what community? mention the specific PSA</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11-01T21:32:06.500" idx="10">
    <p:pos x="10" y="10"/>
    <p:text>fix capitalization</p:text>
    <p:extLst>
      <p:ext uri="{C676402C-5697-4E1C-873F-D02D1690AC5C}">
        <p15:threadingInfo xmlns:p15="http://schemas.microsoft.com/office/powerpoint/2012/main" timeZoneBias="-180"/>
      </p:ext>
    </p:extLst>
  </p:cm>
  <p:cm authorId="1" dt="2023-12-09T13:46:56.129" idx="46">
    <p:pos x="106" y="106"/>
    <p:text>form</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3-12-09T13:47:23.049" idx="47">
    <p:pos x="10" y="10"/>
    <p:text>Who: HC residents - write for concision</p:text>
    <p:extLst>
      <p:ext uri="{C676402C-5697-4E1C-873F-D02D1690AC5C}">
        <p15:threadingInfo xmlns:p15="http://schemas.microsoft.com/office/powerpoint/2012/main" timeZoneBias="-180"/>
      </p:ext>
    </p:extLst>
  </p:cm>
  <p:cm authorId="1" dt="2023-12-09T13:47:44.561" idx="48">
    <p:pos x="106" y="106"/>
    <p:text>HC</p:text>
    <p:extLst>
      <p:ext uri="{C676402C-5697-4E1C-873F-D02D1690AC5C}">
        <p15:threadingInfo xmlns:p15="http://schemas.microsoft.com/office/powerpoint/2012/main" timeZoneBias="-180"/>
      </p:ext>
    </p:extLst>
  </p:cm>
  <p:cm authorId="1" dt="2023-12-09T13:47:54.154" idx="49">
    <p:pos x="202" y="202"/>
    <p:text>cause, carry, damage, create, physically harning people - write for concision</p:text>
    <p:extLst>
      <p:ext uri="{C676402C-5697-4E1C-873F-D02D1690AC5C}">
        <p15:threadingInfo xmlns:p15="http://schemas.microsoft.com/office/powerpoint/2012/main" timeZoneBias="-180"/>
      </p:ext>
    </p:extLst>
  </p:cm>
</p:cmLst>
</file>

<file path=ppt/diagrams/_rels/data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EA2AE-8FAE-4191-94A7-A44C89B2FDC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CFCFE442-9DE8-4B31-BA16-E055059E5F40}">
      <dgm:prSet custT="1"/>
      <dgm:spPr/>
      <dgm:t>
        <a:bodyPr/>
        <a:lstStyle/>
        <a:p>
          <a:r>
            <a:rPr lang="en-US" sz="2800" b="0" i="0">
              <a:latin typeface="Calibri Light" panose="020F0302020204030204" pitchFamily="34" charset="0"/>
              <a:cs typeface="Calibri Light" panose="020F0302020204030204" pitchFamily="34" charset="0"/>
            </a:rPr>
            <a:t>1.0 INTRODUCTION</a:t>
          </a:r>
          <a:endParaRPr lang="en-US" sz="2800" b="0" i="0" dirty="0">
            <a:latin typeface="Calibri Light" panose="020F0302020204030204" pitchFamily="34" charset="0"/>
            <a:cs typeface="Calibri Light" panose="020F0302020204030204" pitchFamily="34" charset="0"/>
          </a:endParaRPr>
        </a:p>
      </dgm:t>
    </dgm:pt>
    <dgm:pt modelId="{27F54C47-CFE1-476D-9629-5B225EBA386E}" type="parTrans" cxnId="{6F1CC930-9C44-44C5-8051-7750AA7D8FEE}">
      <dgm:prSet/>
      <dgm:spPr/>
      <dgm:t>
        <a:bodyPr/>
        <a:lstStyle/>
        <a:p>
          <a:endParaRPr lang="en-US"/>
        </a:p>
      </dgm:t>
    </dgm:pt>
    <dgm:pt modelId="{39BA3887-DB38-4DDA-BBED-1D555631B23B}" type="sibTrans" cxnId="{6F1CC930-9C44-44C5-8051-7750AA7D8FEE}">
      <dgm:prSet/>
      <dgm:spPr/>
      <dgm:t>
        <a:bodyPr/>
        <a:lstStyle/>
        <a:p>
          <a:endParaRPr lang="en-US"/>
        </a:p>
      </dgm:t>
    </dgm:pt>
    <dgm:pt modelId="{1037C99B-9D8C-48F1-BA0A-B2BA5CC9A7C5}">
      <dgm:prSet custT="1"/>
      <dgm:spPr/>
      <dgm:t>
        <a:bodyPr/>
        <a:lstStyle/>
        <a:p>
          <a:r>
            <a:rPr lang="en-US" sz="2800" b="0" i="0">
              <a:latin typeface="Calibri Light" panose="020F0302020204030204" pitchFamily="34" charset="0"/>
              <a:cs typeface="Calibri Light" panose="020F0302020204030204" pitchFamily="34" charset="0"/>
            </a:rPr>
            <a:t>2.0 PROBLEM DEFINITION</a:t>
          </a:r>
          <a:endParaRPr lang="en-US" sz="2800" b="0" i="0" dirty="0">
            <a:latin typeface="Calibri Light" panose="020F0302020204030204" pitchFamily="34" charset="0"/>
            <a:cs typeface="Calibri Light" panose="020F0302020204030204" pitchFamily="34" charset="0"/>
          </a:endParaRPr>
        </a:p>
      </dgm:t>
    </dgm:pt>
    <dgm:pt modelId="{39C3A96A-A4AE-4B74-9FE4-9ABF11957306}" type="parTrans" cxnId="{0D86789C-06F6-40F0-B58D-682D6D4C9C02}">
      <dgm:prSet/>
      <dgm:spPr/>
      <dgm:t>
        <a:bodyPr/>
        <a:lstStyle/>
        <a:p>
          <a:endParaRPr lang="en-US"/>
        </a:p>
      </dgm:t>
    </dgm:pt>
    <dgm:pt modelId="{AECA149D-741D-4820-97EC-9EF2949D57E4}" type="sibTrans" cxnId="{0D86789C-06F6-40F0-B58D-682D6D4C9C02}">
      <dgm:prSet/>
      <dgm:spPr/>
      <dgm:t>
        <a:bodyPr/>
        <a:lstStyle/>
        <a:p>
          <a:endParaRPr lang="en-US"/>
        </a:p>
      </dgm:t>
    </dgm:pt>
    <dgm:pt modelId="{07251736-2503-478A-90B1-D7FE4E135B88}">
      <dgm:prSet custT="1"/>
      <dgm:spPr/>
      <dgm:t>
        <a:bodyPr/>
        <a:lstStyle/>
        <a:p>
          <a:r>
            <a:rPr lang="en-US" sz="2800" b="0" i="0" dirty="0">
              <a:latin typeface="Calibri Light" panose="020F0302020204030204" pitchFamily="34" charset="0"/>
              <a:cs typeface="Calibri Light" panose="020F0302020204030204" pitchFamily="34" charset="0"/>
            </a:rPr>
            <a:t>3.0 PROPOSED SOLUTIONS</a:t>
          </a:r>
        </a:p>
      </dgm:t>
    </dgm:pt>
    <dgm:pt modelId="{5D88A847-FBC0-4EE8-AA16-3E1C8155A745}" type="parTrans" cxnId="{31E11A80-44E7-4498-B16A-7DC2B8F363E5}">
      <dgm:prSet/>
      <dgm:spPr/>
      <dgm:t>
        <a:bodyPr/>
        <a:lstStyle/>
        <a:p>
          <a:endParaRPr lang="en-US"/>
        </a:p>
      </dgm:t>
    </dgm:pt>
    <dgm:pt modelId="{A605998F-7B54-431D-AC82-912A11C54FC1}" type="sibTrans" cxnId="{31E11A80-44E7-4498-B16A-7DC2B8F363E5}">
      <dgm:prSet/>
      <dgm:spPr/>
      <dgm:t>
        <a:bodyPr/>
        <a:lstStyle/>
        <a:p>
          <a:endParaRPr lang="en-US"/>
        </a:p>
      </dgm:t>
    </dgm:pt>
    <dgm:pt modelId="{E56026AF-CC1B-4575-A671-5B5DC5ADC5DD}">
      <dgm:prSet custT="1"/>
      <dgm:spPr/>
      <dgm:t>
        <a:bodyPr/>
        <a:lstStyle/>
        <a:p>
          <a:r>
            <a:rPr lang="en-US" sz="2800" b="0" i="0" dirty="0">
              <a:latin typeface="Calibri Light" panose="020F0302020204030204" pitchFamily="34" charset="0"/>
              <a:cs typeface="Calibri Light" panose="020F0302020204030204" pitchFamily="34" charset="0"/>
            </a:rPr>
            <a:t>4.0 CRITERIA FOR ASSESSING SOLUTIONS</a:t>
          </a:r>
        </a:p>
      </dgm:t>
    </dgm:pt>
    <dgm:pt modelId="{F437685B-4E24-4A9B-8447-98292A79E3AA}" type="parTrans" cxnId="{55D1FBFF-ACDB-4C76-8A7D-D292729D6932}">
      <dgm:prSet/>
      <dgm:spPr/>
      <dgm:t>
        <a:bodyPr/>
        <a:lstStyle/>
        <a:p>
          <a:endParaRPr lang="en-US"/>
        </a:p>
      </dgm:t>
    </dgm:pt>
    <dgm:pt modelId="{B2AED87F-4E14-45F0-8BFE-5D2F6030683F}" type="sibTrans" cxnId="{55D1FBFF-ACDB-4C76-8A7D-D292729D6932}">
      <dgm:prSet/>
      <dgm:spPr/>
      <dgm:t>
        <a:bodyPr/>
        <a:lstStyle/>
        <a:p>
          <a:endParaRPr lang="en-US"/>
        </a:p>
      </dgm:t>
    </dgm:pt>
    <dgm:pt modelId="{9A891EED-10B7-4B1E-AFED-E1EADDC9F0E1}">
      <dgm:prSet custT="1"/>
      <dgm:spPr/>
      <dgm:t>
        <a:bodyPr/>
        <a:lstStyle/>
        <a:p>
          <a:r>
            <a:rPr lang="en-US" sz="2800" b="0" i="0" dirty="0">
              <a:latin typeface="Calibri Light" panose="020F0302020204030204" pitchFamily="34" charset="0"/>
              <a:cs typeface="Calibri Light" panose="020F0302020204030204" pitchFamily="34" charset="0"/>
            </a:rPr>
            <a:t>5.0 RESEARCH METHODOLOGY</a:t>
          </a:r>
        </a:p>
      </dgm:t>
    </dgm:pt>
    <dgm:pt modelId="{947AB567-8F05-4589-8735-BA050828B177}" type="parTrans" cxnId="{53F11323-7533-4EC7-90F7-28F5793D13A8}">
      <dgm:prSet/>
      <dgm:spPr/>
      <dgm:t>
        <a:bodyPr/>
        <a:lstStyle/>
        <a:p>
          <a:endParaRPr lang="en-US"/>
        </a:p>
      </dgm:t>
    </dgm:pt>
    <dgm:pt modelId="{2C02742D-4A71-400C-B9E2-D7F6E7E8FCE7}" type="sibTrans" cxnId="{53F11323-7533-4EC7-90F7-28F5793D13A8}">
      <dgm:prSet/>
      <dgm:spPr/>
      <dgm:t>
        <a:bodyPr/>
        <a:lstStyle/>
        <a:p>
          <a:endParaRPr lang="en-US"/>
        </a:p>
      </dgm:t>
    </dgm:pt>
    <dgm:pt modelId="{4FB7FACB-7B96-44C8-9E59-4433DD28BC10}">
      <dgm:prSet custT="1"/>
      <dgm:spPr/>
      <dgm:t>
        <a:bodyPr/>
        <a:lstStyle/>
        <a:p>
          <a:r>
            <a:rPr lang="en-US" sz="2800" b="0" i="0">
              <a:latin typeface="Calibri Light" panose="020F0302020204030204" pitchFamily="34" charset="0"/>
              <a:cs typeface="Calibri Light" panose="020F0302020204030204" pitchFamily="34" charset="0"/>
            </a:rPr>
            <a:t>8.0 REFERENCES</a:t>
          </a:r>
          <a:endParaRPr lang="en-US" sz="2800" b="0" i="0" dirty="0">
            <a:latin typeface="Calibri Light" panose="020F0302020204030204" pitchFamily="34" charset="0"/>
            <a:cs typeface="Calibri Light" panose="020F0302020204030204" pitchFamily="34" charset="0"/>
          </a:endParaRPr>
        </a:p>
      </dgm:t>
    </dgm:pt>
    <dgm:pt modelId="{D38D7FE0-9DD5-43A9-A5FF-4E86EA1108F7}" type="parTrans" cxnId="{6C1FBAE2-61EE-4E7D-A034-EDABB3D3EFEB}">
      <dgm:prSet/>
      <dgm:spPr/>
      <dgm:t>
        <a:bodyPr/>
        <a:lstStyle/>
        <a:p>
          <a:endParaRPr lang="en-US"/>
        </a:p>
      </dgm:t>
    </dgm:pt>
    <dgm:pt modelId="{3DDCDC7C-D5B7-4FCC-9229-4C1A0767CB10}" type="sibTrans" cxnId="{6C1FBAE2-61EE-4E7D-A034-EDABB3D3EFEB}">
      <dgm:prSet/>
      <dgm:spPr/>
      <dgm:t>
        <a:bodyPr/>
        <a:lstStyle/>
        <a:p>
          <a:endParaRPr lang="en-US"/>
        </a:p>
      </dgm:t>
    </dgm:pt>
    <dgm:pt modelId="{4EFA69BE-F324-CC4D-A784-E9C1FF14AAA0}">
      <dgm:prSet/>
      <dgm:spPr/>
      <dgm:t>
        <a:bodyPr/>
        <a:lstStyle/>
        <a:p>
          <a:r>
            <a:rPr lang="en-US" dirty="0"/>
            <a:t>6.0 RESULTS AND ANALYSIS</a:t>
          </a:r>
        </a:p>
      </dgm:t>
    </dgm:pt>
    <dgm:pt modelId="{0D71F167-D1C1-E940-AEF8-2150A8DE29D9}" type="parTrans" cxnId="{C7224447-A9D4-9C40-8569-8B99ABEB3CC4}">
      <dgm:prSet/>
      <dgm:spPr/>
      <dgm:t>
        <a:bodyPr/>
        <a:lstStyle/>
        <a:p>
          <a:endParaRPr lang="en-US"/>
        </a:p>
      </dgm:t>
    </dgm:pt>
    <dgm:pt modelId="{40EB010F-9D03-AB40-A775-CCED5DB1E4EF}" type="sibTrans" cxnId="{C7224447-A9D4-9C40-8569-8B99ABEB3CC4}">
      <dgm:prSet/>
      <dgm:spPr/>
      <dgm:t>
        <a:bodyPr/>
        <a:lstStyle/>
        <a:p>
          <a:endParaRPr lang="en-US"/>
        </a:p>
      </dgm:t>
    </dgm:pt>
    <dgm:pt modelId="{8044AF56-E034-2042-A30A-487698E2AD69}">
      <dgm:prSet/>
      <dgm:spPr/>
      <dgm:t>
        <a:bodyPr/>
        <a:lstStyle/>
        <a:p>
          <a:r>
            <a:rPr lang="en-US" dirty="0"/>
            <a:t>7.0 CONCLUSION AND RECOMMENDATIONS</a:t>
          </a:r>
        </a:p>
      </dgm:t>
    </dgm:pt>
    <dgm:pt modelId="{3BBC5E31-30DF-5144-94C6-AFACFC239BB5}" type="parTrans" cxnId="{FE72B0C5-8638-B44A-BDBB-EBFE60BE5931}">
      <dgm:prSet/>
      <dgm:spPr/>
      <dgm:t>
        <a:bodyPr/>
        <a:lstStyle/>
        <a:p>
          <a:endParaRPr lang="en-US"/>
        </a:p>
      </dgm:t>
    </dgm:pt>
    <dgm:pt modelId="{05C14C73-4D97-164E-B2CA-3BBC403E2216}" type="sibTrans" cxnId="{FE72B0C5-8638-B44A-BDBB-EBFE60BE5931}">
      <dgm:prSet/>
      <dgm:spPr/>
      <dgm:t>
        <a:bodyPr/>
        <a:lstStyle/>
        <a:p>
          <a:endParaRPr lang="en-US"/>
        </a:p>
      </dgm:t>
    </dgm:pt>
    <dgm:pt modelId="{16732D96-D128-4E92-9149-16E69D9B8CD5}" type="pres">
      <dgm:prSet presAssocID="{345EA2AE-8FAE-4191-94A7-A44C89B2FDC8}" presName="vert0" presStyleCnt="0">
        <dgm:presLayoutVars>
          <dgm:dir/>
          <dgm:animOne val="branch"/>
          <dgm:animLvl val="lvl"/>
        </dgm:presLayoutVars>
      </dgm:prSet>
      <dgm:spPr/>
    </dgm:pt>
    <dgm:pt modelId="{D335FB21-1E7E-45FB-9F22-CF10EFBCA2BD}" type="pres">
      <dgm:prSet presAssocID="{CFCFE442-9DE8-4B31-BA16-E055059E5F40}" presName="thickLine" presStyleLbl="alignNode1" presStyleIdx="0" presStyleCnt="8"/>
      <dgm:spPr/>
    </dgm:pt>
    <dgm:pt modelId="{747FC2C6-99E9-4B3E-94D3-4B073A99F9AA}" type="pres">
      <dgm:prSet presAssocID="{CFCFE442-9DE8-4B31-BA16-E055059E5F40}" presName="horz1" presStyleCnt="0"/>
      <dgm:spPr/>
    </dgm:pt>
    <dgm:pt modelId="{6B740C5B-5FF8-4CEF-BF76-61D19CC09AF1}" type="pres">
      <dgm:prSet presAssocID="{CFCFE442-9DE8-4B31-BA16-E055059E5F40}" presName="tx1" presStyleLbl="revTx" presStyleIdx="0" presStyleCnt="8"/>
      <dgm:spPr/>
    </dgm:pt>
    <dgm:pt modelId="{4F0815A3-4926-4ED3-81FC-F9F23E7777F7}" type="pres">
      <dgm:prSet presAssocID="{CFCFE442-9DE8-4B31-BA16-E055059E5F40}" presName="vert1" presStyleCnt="0"/>
      <dgm:spPr/>
    </dgm:pt>
    <dgm:pt modelId="{D59524C0-61BB-4E65-BD39-212D143458DF}" type="pres">
      <dgm:prSet presAssocID="{1037C99B-9D8C-48F1-BA0A-B2BA5CC9A7C5}" presName="thickLine" presStyleLbl="alignNode1" presStyleIdx="1" presStyleCnt="8"/>
      <dgm:spPr/>
    </dgm:pt>
    <dgm:pt modelId="{D251FB62-F494-4A2E-9C64-7129C1E83032}" type="pres">
      <dgm:prSet presAssocID="{1037C99B-9D8C-48F1-BA0A-B2BA5CC9A7C5}" presName="horz1" presStyleCnt="0"/>
      <dgm:spPr/>
    </dgm:pt>
    <dgm:pt modelId="{78633B0E-340B-4CDE-B3EF-F058F9D34768}" type="pres">
      <dgm:prSet presAssocID="{1037C99B-9D8C-48F1-BA0A-B2BA5CC9A7C5}" presName="tx1" presStyleLbl="revTx" presStyleIdx="1" presStyleCnt="8"/>
      <dgm:spPr/>
    </dgm:pt>
    <dgm:pt modelId="{F013FF83-C988-4AAB-A00F-A43ADA62D91E}" type="pres">
      <dgm:prSet presAssocID="{1037C99B-9D8C-48F1-BA0A-B2BA5CC9A7C5}" presName="vert1" presStyleCnt="0"/>
      <dgm:spPr/>
    </dgm:pt>
    <dgm:pt modelId="{68561D70-E28D-467F-B99B-8AD324F639DA}" type="pres">
      <dgm:prSet presAssocID="{07251736-2503-478A-90B1-D7FE4E135B88}" presName="thickLine" presStyleLbl="alignNode1" presStyleIdx="2" presStyleCnt="8"/>
      <dgm:spPr/>
    </dgm:pt>
    <dgm:pt modelId="{F48D81A9-A447-417F-8506-86BA9DB40105}" type="pres">
      <dgm:prSet presAssocID="{07251736-2503-478A-90B1-D7FE4E135B88}" presName="horz1" presStyleCnt="0"/>
      <dgm:spPr/>
    </dgm:pt>
    <dgm:pt modelId="{A0A86B58-3AC1-4DE5-91FA-4678E367D919}" type="pres">
      <dgm:prSet presAssocID="{07251736-2503-478A-90B1-D7FE4E135B88}" presName="tx1" presStyleLbl="revTx" presStyleIdx="2" presStyleCnt="8"/>
      <dgm:spPr/>
    </dgm:pt>
    <dgm:pt modelId="{496EFBCE-4391-46BF-8970-602C1A518CF9}" type="pres">
      <dgm:prSet presAssocID="{07251736-2503-478A-90B1-D7FE4E135B88}" presName="vert1" presStyleCnt="0"/>
      <dgm:spPr/>
    </dgm:pt>
    <dgm:pt modelId="{771F740E-6F94-45DA-8148-82B6893DDD2B}" type="pres">
      <dgm:prSet presAssocID="{E56026AF-CC1B-4575-A671-5B5DC5ADC5DD}" presName="thickLine" presStyleLbl="alignNode1" presStyleIdx="3" presStyleCnt="8"/>
      <dgm:spPr/>
    </dgm:pt>
    <dgm:pt modelId="{1B65911F-CFA9-4FED-87FB-093105AB9068}" type="pres">
      <dgm:prSet presAssocID="{E56026AF-CC1B-4575-A671-5B5DC5ADC5DD}" presName="horz1" presStyleCnt="0"/>
      <dgm:spPr/>
    </dgm:pt>
    <dgm:pt modelId="{F5F24171-5076-4B3D-80F1-71182CD79C65}" type="pres">
      <dgm:prSet presAssocID="{E56026AF-CC1B-4575-A671-5B5DC5ADC5DD}" presName="tx1" presStyleLbl="revTx" presStyleIdx="3" presStyleCnt="8"/>
      <dgm:spPr/>
    </dgm:pt>
    <dgm:pt modelId="{E3F11FA3-D0C7-4976-95CA-2A4087C73774}" type="pres">
      <dgm:prSet presAssocID="{E56026AF-CC1B-4575-A671-5B5DC5ADC5DD}" presName="vert1" presStyleCnt="0"/>
      <dgm:spPr/>
    </dgm:pt>
    <dgm:pt modelId="{03FE782A-6D91-4142-9E0F-3CF5997256CF}" type="pres">
      <dgm:prSet presAssocID="{9A891EED-10B7-4B1E-AFED-E1EADDC9F0E1}" presName="thickLine" presStyleLbl="alignNode1" presStyleIdx="4" presStyleCnt="8"/>
      <dgm:spPr/>
    </dgm:pt>
    <dgm:pt modelId="{8C84EB80-D641-4164-90BF-202BCEB50322}" type="pres">
      <dgm:prSet presAssocID="{9A891EED-10B7-4B1E-AFED-E1EADDC9F0E1}" presName="horz1" presStyleCnt="0"/>
      <dgm:spPr/>
    </dgm:pt>
    <dgm:pt modelId="{95A9156E-A858-42E3-B266-9C7EC76E78EA}" type="pres">
      <dgm:prSet presAssocID="{9A891EED-10B7-4B1E-AFED-E1EADDC9F0E1}" presName="tx1" presStyleLbl="revTx" presStyleIdx="4" presStyleCnt="8"/>
      <dgm:spPr/>
    </dgm:pt>
    <dgm:pt modelId="{093A41B2-0090-4C25-9F6F-B36BD187B3F7}" type="pres">
      <dgm:prSet presAssocID="{9A891EED-10B7-4B1E-AFED-E1EADDC9F0E1}" presName="vert1" presStyleCnt="0"/>
      <dgm:spPr/>
    </dgm:pt>
    <dgm:pt modelId="{6046D087-E5A0-1B48-9612-F27893B28C1E}" type="pres">
      <dgm:prSet presAssocID="{4EFA69BE-F324-CC4D-A784-E9C1FF14AAA0}" presName="thickLine" presStyleLbl="alignNode1" presStyleIdx="5" presStyleCnt="8"/>
      <dgm:spPr/>
    </dgm:pt>
    <dgm:pt modelId="{0CAE8E16-BF6B-4D4A-8063-07CFF77BA324}" type="pres">
      <dgm:prSet presAssocID="{4EFA69BE-F324-CC4D-A784-E9C1FF14AAA0}" presName="horz1" presStyleCnt="0"/>
      <dgm:spPr/>
    </dgm:pt>
    <dgm:pt modelId="{2FEE76B3-1BA4-3D43-92E4-E4904E40BB8D}" type="pres">
      <dgm:prSet presAssocID="{4EFA69BE-F324-CC4D-A784-E9C1FF14AAA0}" presName="tx1" presStyleLbl="revTx" presStyleIdx="5" presStyleCnt="8"/>
      <dgm:spPr/>
    </dgm:pt>
    <dgm:pt modelId="{514DF240-3313-5545-BB04-DCCB2E204568}" type="pres">
      <dgm:prSet presAssocID="{4EFA69BE-F324-CC4D-A784-E9C1FF14AAA0}" presName="vert1" presStyleCnt="0"/>
      <dgm:spPr/>
    </dgm:pt>
    <dgm:pt modelId="{FEACC80A-6082-FB4F-AD92-2F4F560A788C}" type="pres">
      <dgm:prSet presAssocID="{8044AF56-E034-2042-A30A-487698E2AD69}" presName="thickLine" presStyleLbl="alignNode1" presStyleIdx="6" presStyleCnt="8"/>
      <dgm:spPr/>
    </dgm:pt>
    <dgm:pt modelId="{B709716A-FF60-3348-80BD-97D7B6775398}" type="pres">
      <dgm:prSet presAssocID="{8044AF56-E034-2042-A30A-487698E2AD69}" presName="horz1" presStyleCnt="0"/>
      <dgm:spPr/>
    </dgm:pt>
    <dgm:pt modelId="{51E12E9A-D0A0-344E-A173-366E773179FA}" type="pres">
      <dgm:prSet presAssocID="{8044AF56-E034-2042-A30A-487698E2AD69}" presName="tx1" presStyleLbl="revTx" presStyleIdx="6" presStyleCnt="8"/>
      <dgm:spPr/>
    </dgm:pt>
    <dgm:pt modelId="{80166CA2-D257-4146-85C3-BAAE98CDA056}" type="pres">
      <dgm:prSet presAssocID="{8044AF56-E034-2042-A30A-487698E2AD69}" presName="vert1" presStyleCnt="0"/>
      <dgm:spPr/>
    </dgm:pt>
    <dgm:pt modelId="{69AF5881-6EA0-4B4D-8548-B602F4DE87FA}" type="pres">
      <dgm:prSet presAssocID="{4FB7FACB-7B96-44C8-9E59-4433DD28BC10}" presName="thickLine" presStyleLbl="alignNode1" presStyleIdx="7" presStyleCnt="8"/>
      <dgm:spPr/>
    </dgm:pt>
    <dgm:pt modelId="{FA4ABBBB-806F-4C70-8464-6DDFED9639D9}" type="pres">
      <dgm:prSet presAssocID="{4FB7FACB-7B96-44C8-9E59-4433DD28BC10}" presName="horz1" presStyleCnt="0"/>
      <dgm:spPr/>
    </dgm:pt>
    <dgm:pt modelId="{7911E5F3-D6C7-45C5-BE59-64023AD4FA4F}" type="pres">
      <dgm:prSet presAssocID="{4FB7FACB-7B96-44C8-9E59-4433DD28BC10}" presName="tx1" presStyleLbl="revTx" presStyleIdx="7" presStyleCnt="8"/>
      <dgm:spPr/>
    </dgm:pt>
    <dgm:pt modelId="{5FE5FAD4-45F3-4AE6-B981-6933A567528C}" type="pres">
      <dgm:prSet presAssocID="{4FB7FACB-7B96-44C8-9E59-4433DD28BC10}" presName="vert1" presStyleCnt="0"/>
      <dgm:spPr/>
    </dgm:pt>
  </dgm:ptLst>
  <dgm:cxnLst>
    <dgm:cxn modelId="{ECA9E01D-FDD6-CB4E-875F-4AA3D68A5CA6}" type="presOf" srcId="{07251736-2503-478A-90B1-D7FE4E135B88}" destId="{A0A86B58-3AC1-4DE5-91FA-4678E367D919}" srcOrd="0" destOrd="0" presId="urn:microsoft.com/office/officeart/2008/layout/LinedList"/>
    <dgm:cxn modelId="{53F11323-7533-4EC7-90F7-28F5793D13A8}" srcId="{345EA2AE-8FAE-4191-94A7-A44C89B2FDC8}" destId="{9A891EED-10B7-4B1E-AFED-E1EADDC9F0E1}" srcOrd="4" destOrd="0" parTransId="{947AB567-8F05-4589-8735-BA050828B177}" sibTransId="{2C02742D-4A71-400C-B9E2-D7F6E7E8FCE7}"/>
    <dgm:cxn modelId="{6F1CC930-9C44-44C5-8051-7750AA7D8FEE}" srcId="{345EA2AE-8FAE-4191-94A7-A44C89B2FDC8}" destId="{CFCFE442-9DE8-4B31-BA16-E055059E5F40}" srcOrd="0" destOrd="0" parTransId="{27F54C47-CFE1-476D-9629-5B225EBA386E}" sibTransId="{39BA3887-DB38-4DDA-BBED-1D555631B23B}"/>
    <dgm:cxn modelId="{C7224447-A9D4-9C40-8569-8B99ABEB3CC4}" srcId="{345EA2AE-8FAE-4191-94A7-A44C89B2FDC8}" destId="{4EFA69BE-F324-CC4D-A784-E9C1FF14AAA0}" srcOrd="5" destOrd="0" parTransId="{0D71F167-D1C1-E940-AEF8-2150A8DE29D9}" sibTransId="{40EB010F-9D03-AB40-A775-CCED5DB1E4EF}"/>
    <dgm:cxn modelId="{4BD67549-E971-DF49-8A91-0D23D5826DE7}" type="presOf" srcId="{E56026AF-CC1B-4575-A671-5B5DC5ADC5DD}" destId="{F5F24171-5076-4B3D-80F1-71182CD79C65}" srcOrd="0" destOrd="0" presId="urn:microsoft.com/office/officeart/2008/layout/LinedList"/>
    <dgm:cxn modelId="{49B7CC50-B654-814D-808E-F5394711E80E}" type="presOf" srcId="{1037C99B-9D8C-48F1-BA0A-B2BA5CC9A7C5}" destId="{78633B0E-340B-4CDE-B3EF-F058F9D34768}" srcOrd="0" destOrd="0" presId="urn:microsoft.com/office/officeart/2008/layout/LinedList"/>
    <dgm:cxn modelId="{E769625E-4BFE-0842-8608-F4C0C2AFDA43}" type="presOf" srcId="{CFCFE442-9DE8-4B31-BA16-E055059E5F40}" destId="{6B740C5B-5FF8-4CEF-BF76-61D19CC09AF1}" srcOrd="0" destOrd="0" presId="urn:microsoft.com/office/officeart/2008/layout/LinedList"/>
    <dgm:cxn modelId="{31E11A80-44E7-4498-B16A-7DC2B8F363E5}" srcId="{345EA2AE-8FAE-4191-94A7-A44C89B2FDC8}" destId="{07251736-2503-478A-90B1-D7FE4E135B88}" srcOrd="2" destOrd="0" parTransId="{5D88A847-FBC0-4EE8-AA16-3E1C8155A745}" sibTransId="{A605998F-7B54-431D-AC82-912A11C54FC1}"/>
    <dgm:cxn modelId="{385C698B-6160-5D4C-A586-A876CA70643D}" type="presOf" srcId="{4FB7FACB-7B96-44C8-9E59-4433DD28BC10}" destId="{7911E5F3-D6C7-45C5-BE59-64023AD4FA4F}" srcOrd="0" destOrd="0" presId="urn:microsoft.com/office/officeart/2008/layout/LinedList"/>
    <dgm:cxn modelId="{0D86789C-06F6-40F0-B58D-682D6D4C9C02}" srcId="{345EA2AE-8FAE-4191-94A7-A44C89B2FDC8}" destId="{1037C99B-9D8C-48F1-BA0A-B2BA5CC9A7C5}" srcOrd="1" destOrd="0" parTransId="{39C3A96A-A4AE-4B74-9FE4-9ABF11957306}" sibTransId="{AECA149D-741D-4820-97EC-9EF2949D57E4}"/>
    <dgm:cxn modelId="{2C6F62AD-2202-6647-AD58-FE627188A3F7}" type="presOf" srcId="{4EFA69BE-F324-CC4D-A784-E9C1FF14AAA0}" destId="{2FEE76B3-1BA4-3D43-92E4-E4904E40BB8D}" srcOrd="0" destOrd="0" presId="urn:microsoft.com/office/officeart/2008/layout/LinedList"/>
    <dgm:cxn modelId="{C3EC52B8-E7D4-E64D-AE13-E6E7933DB309}" type="presOf" srcId="{8044AF56-E034-2042-A30A-487698E2AD69}" destId="{51E12E9A-D0A0-344E-A173-366E773179FA}" srcOrd="0" destOrd="0" presId="urn:microsoft.com/office/officeart/2008/layout/LinedList"/>
    <dgm:cxn modelId="{425B7AC4-B46F-6842-AA43-71B55B33CB06}" type="presOf" srcId="{345EA2AE-8FAE-4191-94A7-A44C89B2FDC8}" destId="{16732D96-D128-4E92-9149-16E69D9B8CD5}" srcOrd="0" destOrd="0" presId="urn:microsoft.com/office/officeart/2008/layout/LinedList"/>
    <dgm:cxn modelId="{FE72B0C5-8638-B44A-BDBB-EBFE60BE5931}" srcId="{345EA2AE-8FAE-4191-94A7-A44C89B2FDC8}" destId="{8044AF56-E034-2042-A30A-487698E2AD69}" srcOrd="6" destOrd="0" parTransId="{3BBC5E31-30DF-5144-94C6-AFACFC239BB5}" sibTransId="{05C14C73-4D97-164E-B2CA-3BBC403E2216}"/>
    <dgm:cxn modelId="{6C1FBAE2-61EE-4E7D-A034-EDABB3D3EFEB}" srcId="{345EA2AE-8FAE-4191-94A7-A44C89B2FDC8}" destId="{4FB7FACB-7B96-44C8-9E59-4433DD28BC10}" srcOrd="7" destOrd="0" parTransId="{D38D7FE0-9DD5-43A9-A5FF-4E86EA1108F7}" sibTransId="{3DDCDC7C-D5B7-4FCC-9229-4C1A0767CB10}"/>
    <dgm:cxn modelId="{F8D02EEB-7245-BC4B-84F8-18D9465A5B0D}" type="presOf" srcId="{9A891EED-10B7-4B1E-AFED-E1EADDC9F0E1}" destId="{95A9156E-A858-42E3-B266-9C7EC76E78EA}" srcOrd="0" destOrd="0" presId="urn:microsoft.com/office/officeart/2008/layout/LinedList"/>
    <dgm:cxn modelId="{55D1FBFF-ACDB-4C76-8A7D-D292729D6932}" srcId="{345EA2AE-8FAE-4191-94A7-A44C89B2FDC8}" destId="{E56026AF-CC1B-4575-A671-5B5DC5ADC5DD}" srcOrd="3" destOrd="0" parTransId="{F437685B-4E24-4A9B-8447-98292A79E3AA}" sibTransId="{B2AED87F-4E14-45F0-8BFE-5D2F6030683F}"/>
    <dgm:cxn modelId="{1EA11961-B367-654C-B090-05C30B7F2031}" type="presParOf" srcId="{16732D96-D128-4E92-9149-16E69D9B8CD5}" destId="{D335FB21-1E7E-45FB-9F22-CF10EFBCA2BD}" srcOrd="0" destOrd="0" presId="urn:microsoft.com/office/officeart/2008/layout/LinedList"/>
    <dgm:cxn modelId="{1CF39EDD-53D2-2F4D-B937-AC6428E2E595}" type="presParOf" srcId="{16732D96-D128-4E92-9149-16E69D9B8CD5}" destId="{747FC2C6-99E9-4B3E-94D3-4B073A99F9AA}" srcOrd="1" destOrd="0" presId="urn:microsoft.com/office/officeart/2008/layout/LinedList"/>
    <dgm:cxn modelId="{A3C106D4-3B70-7740-99C3-CECBBE476999}" type="presParOf" srcId="{747FC2C6-99E9-4B3E-94D3-4B073A99F9AA}" destId="{6B740C5B-5FF8-4CEF-BF76-61D19CC09AF1}" srcOrd="0" destOrd="0" presId="urn:microsoft.com/office/officeart/2008/layout/LinedList"/>
    <dgm:cxn modelId="{E5A7ACDB-846A-0A49-9E35-3B345327F202}" type="presParOf" srcId="{747FC2C6-99E9-4B3E-94D3-4B073A99F9AA}" destId="{4F0815A3-4926-4ED3-81FC-F9F23E7777F7}" srcOrd="1" destOrd="0" presId="urn:microsoft.com/office/officeart/2008/layout/LinedList"/>
    <dgm:cxn modelId="{226D56C9-EB6B-E840-B9A3-B4F6F322B5A9}" type="presParOf" srcId="{16732D96-D128-4E92-9149-16E69D9B8CD5}" destId="{D59524C0-61BB-4E65-BD39-212D143458DF}" srcOrd="2" destOrd="0" presId="urn:microsoft.com/office/officeart/2008/layout/LinedList"/>
    <dgm:cxn modelId="{F8B951E5-BDC2-B14B-A755-E22D3B582C01}" type="presParOf" srcId="{16732D96-D128-4E92-9149-16E69D9B8CD5}" destId="{D251FB62-F494-4A2E-9C64-7129C1E83032}" srcOrd="3" destOrd="0" presId="urn:microsoft.com/office/officeart/2008/layout/LinedList"/>
    <dgm:cxn modelId="{64632414-DB1D-8544-B827-890F5C7902AD}" type="presParOf" srcId="{D251FB62-F494-4A2E-9C64-7129C1E83032}" destId="{78633B0E-340B-4CDE-B3EF-F058F9D34768}" srcOrd="0" destOrd="0" presId="urn:microsoft.com/office/officeart/2008/layout/LinedList"/>
    <dgm:cxn modelId="{EFA7B645-6BED-4A4F-94E6-24B5779FF8AF}" type="presParOf" srcId="{D251FB62-F494-4A2E-9C64-7129C1E83032}" destId="{F013FF83-C988-4AAB-A00F-A43ADA62D91E}" srcOrd="1" destOrd="0" presId="urn:microsoft.com/office/officeart/2008/layout/LinedList"/>
    <dgm:cxn modelId="{26215B53-0C28-BF44-97CA-51DA6D706572}" type="presParOf" srcId="{16732D96-D128-4E92-9149-16E69D9B8CD5}" destId="{68561D70-E28D-467F-B99B-8AD324F639DA}" srcOrd="4" destOrd="0" presId="urn:microsoft.com/office/officeart/2008/layout/LinedList"/>
    <dgm:cxn modelId="{DEA8B1A4-D0E4-D74A-951F-D814209EEB6B}" type="presParOf" srcId="{16732D96-D128-4E92-9149-16E69D9B8CD5}" destId="{F48D81A9-A447-417F-8506-86BA9DB40105}" srcOrd="5" destOrd="0" presId="urn:microsoft.com/office/officeart/2008/layout/LinedList"/>
    <dgm:cxn modelId="{64C102C6-B57F-3247-A8D9-9CFBE15A334A}" type="presParOf" srcId="{F48D81A9-A447-417F-8506-86BA9DB40105}" destId="{A0A86B58-3AC1-4DE5-91FA-4678E367D919}" srcOrd="0" destOrd="0" presId="urn:microsoft.com/office/officeart/2008/layout/LinedList"/>
    <dgm:cxn modelId="{C387687F-DDDE-FE41-9E35-734FD85C26B4}" type="presParOf" srcId="{F48D81A9-A447-417F-8506-86BA9DB40105}" destId="{496EFBCE-4391-46BF-8970-602C1A518CF9}" srcOrd="1" destOrd="0" presId="urn:microsoft.com/office/officeart/2008/layout/LinedList"/>
    <dgm:cxn modelId="{4A65E7C6-5B5B-1245-8095-3C9E5953F91C}" type="presParOf" srcId="{16732D96-D128-4E92-9149-16E69D9B8CD5}" destId="{771F740E-6F94-45DA-8148-82B6893DDD2B}" srcOrd="6" destOrd="0" presId="urn:microsoft.com/office/officeart/2008/layout/LinedList"/>
    <dgm:cxn modelId="{6271ABF1-C84C-194D-8628-BF4EB3AC3707}" type="presParOf" srcId="{16732D96-D128-4E92-9149-16E69D9B8CD5}" destId="{1B65911F-CFA9-4FED-87FB-093105AB9068}" srcOrd="7" destOrd="0" presId="urn:microsoft.com/office/officeart/2008/layout/LinedList"/>
    <dgm:cxn modelId="{3BD6CFFD-647C-7E48-809F-BD3A44AA9634}" type="presParOf" srcId="{1B65911F-CFA9-4FED-87FB-093105AB9068}" destId="{F5F24171-5076-4B3D-80F1-71182CD79C65}" srcOrd="0" destOrd="0" presId="urn:microsoft.com/office/officeart/2008/layout/LinedList"/>
    <dgm:cxn modelId="{69410101-686F-D641-A517-0F68BB5E53B4}" type="presParOf" srcId="{1B65911F-CFA9-4FED-87FB-093105AB9068}" destId="{E3F11FA3-D0C7-4976-95CA-2A4087C73774}" srcOrd="1" destOrd="0" presId="urn:microsoft.com/office/officeart/2008/layout/LinedList"/>
    <dgm:cxn modelId="{51208A27-6478-F041-B398-1A8F5C0F2643}" type="presParOf" srcId="{16732D96-D128-4E92-9149-16E69D9B8CD5}" destId="{03FE782A-6D91-4142-9E0F-3CF5997256CF}" srcOrd="8" destOrd="0" presId="urn:microsoft.com/office/officeart/2008/layout/LinedList"/>
    <dgm:cxn modelId="{CC42B20E-6896-2748-BB83-3DD5D08C1E01}" type="presParOf" srcId="{16732D96-D128-4E92-9149-16E69D9B8CD5}" destId="{8C84EB80-D641-4164-90BF-202BCEB50322}" srcOrd="9" destOrd="0" presId="urn:microsoft.com/office/officeart/2008/layout/LinedList"/>
    <dgm:cxn modelId="{1498B297-040C-7549-B339-C43533D1A38C}" type="presParOf" srcId="{8C84EB80-D641-4164-90BF-202BCEB50322}" destId="{95A9156E-A858-42E3-B266-9C7EC76E78EA}" srcOrd="0" destOrd="0" presId="urn:microsoft.com/office/officeart/2008/layout/LinedList"/>
    <dgm:cxn modelId="{C19F1282-6522-FD49-B639-9AB489343DB3}" type="presParOf" srcId="{8C84EB80-D641-4164-90BF-202BCEB50322}" destId="{093A41B2-0090-4C25-9F6F-B36BD187B3F7}" srcOrd="1" destOrd="0" presId="urn:microsoft.com/office/officeart/2008/layout/LinedList"/>
    <dgm:cxn modelId="{EC00A6E4-A646-E04B-84E0-F0B9596239B4}" type="presParOf" srcId="{16732D96-D128-4E92-9149-16E69D9B8CD5}" destId="{6046D087-E5A0-1B48-9612-F27893B28C1E}" srcOrd="10" destOrd="0" presId="urn:microsoft.com/office/officeart/2008/layout/LinedList"/>
    <dgm:cxn modelId="{728D1008-72D7-254B-B650-2DD65EC668B2}" type="presParOf" srcId="{16732D96-D128-4E92-9149-16E69D9B8CD5}" destId="{0CAE8E16-BF6B-4D4A-8063-07CFF77BA324}" srcOrd="11" destOrd="0" presId="urn:microsoft.com/office/officeart/2008/layout/LinedList"/>
    <dgm:cxn modelId="{1EB0AABB-56C0-9241-90CA-672342C40778}" type="presParOf" srcId="{0CAE8E16-BF6B-4D4A-8063-07CFF77BA324}" destId="{2FEE76B3-1BA4-3D43-92E4-E4904E40BB8D}" srcOrd="0" destOrd="0" presId="urn:microsoft.com/office/officeart/2008/layout/LinedList"/>
    <dgm:cxn modelId="{EB18F031-C044-6A4F-82FE-C16E50D656E5}" type="presParOf" srcId="{0CAE8E16-BF6B-4D4A-8063-07CFF77BA324}" destId="{514DF240-3313-5545-BB04-DCCB2E204568}" srcOrd="1" destOrd="0" presId="urn:microsoft.com/office/officeart/2008/layout/LinedList"/>
    <dgm:cxn modelId="{B574373A-CFF5-DA40-BBB0-30A92DF6A113}" type="presParOf" srcId="{16732D96-D128-4E92-9149-16E69D9B8CD5}" destId="{FEACC80A-6082-FB4F-AD92-2F4F560A788C}" srcOrd="12" destOrd="0" presId="urn:microsoft.com/office/officeart/2008/layout/LinedList"/>
    <dgm:cxn modelId="{C77FC658-09A2-044E-8821-FF3ADB008EB7}" type="presParOf" srcId="{16732D96-D128-4E92-9149-16E69D9B8CD5}" destId="{B709716A-FF60-3348-80BD-97D7B6775398}" srcOrd="13" destOrd="0" presId="urn:microsoft.com/office/officeart/2008/layout/LinedList"/>
    <dgm:cxn modelId="{B09432CE-17BF-4F45-A1DB-995FD1D071BD}" type="presParOf" srcId="{B709716A-FF60-3348-80BD-97D7B6775398}" destId="{51E12E9A-D0A0-344E-A173-366E773179FA}" srcOrd="0" destOrd="0" presId="urn:microsoft.com/office/officeart/2008/layout/LinedList"/>
    <dgm:cxn modelId="{31B219A0-9006-C643-9491-6920802228D4}" type="presParOf" srcId="{B709716A-FF60-3348-80BD-97D7B6775398}" destId="{80166CA2-D257-4146-85C3-BAAE98CDA056}" srcOrd="1" destOrd="0" presId="urn:microsoft.com/office/officeart/2008/layout/LinedList"/>
    <dgm:cxn modelId="{638E24AC-114E-F447-8549-AAC5D25D2F8E}" type="presParOf" srcId="{16732D96-D128-4E92-9149-16E69D9B8CD5}" destId="{69AF5881-6EA0-4B4D-8548-B602F4DE87FA}" srcOrd="14" destOrd="0" presId="urn:microsoft.com/office/officeart/2008/layout/LinedList"/>
    <dgm:cxn modelId="{8B61A954-FB29-3C41-99E3-44E805E1F0EB}" type="presParOf" srcId="{16732D96-D128-4E92-9149-16E69D9B8CD5}" destId="{FA4ABBBB-806F-4C70-8464-6DDFED9639D9}" srcOrd="15" destOrd="0" presId="urn:microsoft.com/office/officeart/2008/layout/LinedList"/>
    <dgm:cxn modelId="{CE858D0A-DC14-F542-BC7C-013D49629BBB}" type="presParOf" srcId="{FA4ABBBB-806F-4C70-8464-6DDFED9639D9}" destId="{7911E5F3-D6C7-45C5-BE59-64023AD4FA4F}" srcOrd="0" destOrd="0" presId="urn:microsoft.com/office/officeart/2008/layout/LinedList"/>
    <dgm:cxn modelId="{7D436B34-EEE3-7247-B6C8-BE16153B4360}" type="presParOf" srcId="{FA4ABBBB-806F-4C70-8464-6DDFED9639D9}" destId="{5FE5FAD4-45F3-4AE6-B981-6933A56752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9CE47E-C2D1-4537-85F4-F9D9C84603A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4F14760-97CF-4EFE-A2C3-85B0112A9654}">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PIR sensors are placed where wild boars are frequently observed.</a:t>
          </a:r>
        </a:p>
      </dgm:t>
    </dgm:pt>
    <dgm:pt modelId="{000327DF-F74F-4BC2-A570-67BC06680F47}" type="parTrans" cxnId="{2B21EACE-A0C5-4E24-9084-E6624A0701F0}">
      <dgm:prSet/>
      <dgm:spPr/>
      <dgm:t>
        <a:bodyPr/>
        <a:lstStyle/>
        <a:p>
          <a:endParaRPr lang="en-US"/>
        </a:p>
      </dgm:t>
    </dgm:pt>
    <dgm:pt modelId="{4CDDFC9E-BA82-443C-A690-26E5AA4ED299}" type="sibTrans" cxnId="{2B21EACE-A0C5-4E24-9084-E6624A0701F0}">
      <dgm:prSet phldrT="1"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4376109F-9146-4DF6-8BC1-2F6A8C80021A}">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PIR sensors detect motion by sensing variations in infrared radiation and can identify warm objects in their field of vision [31].</a:t>
          </a:r>
        </a:p>
      </dgm:t>
    </dgm:pt>
    <dgm:pt modelId="{64E1EB3F-BB4B-4786-BFA9-12642C6C1368}" type="parTrans" cxnId="{4757AD4F-8FEF-4DB5-88D4-B66931A143B3}">
      <dgm:prSet/>
      <dgm:spPr/>
      <dgm:t>
        <a:bodyPr/>
        <a:lstStyle/>
        <a:p>
          <a:endParaRPr lang="en-US"/>
        </a:p>
      </dgm:t>
    </dgm:pt>
    <dgm:pt modelId="{4A7956A6-6EF7-4216-9EE8-F7FF65E16310}" type="sibTrans" cxnId="{4757AD4F-8FEF-4DB5-88D4-B66931A143B3}">
      <dgm:prSet phldrT="2"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1A5A6087-D0DB-4DF0-9798-BE5791EBC7A2}">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When a large, warm object like a wild boar enters the sensor's view, it triggers motion detection.</a:t>
          </a:r>
        </a:p>
      </dgm:t>
    </dgm:pt>
    <dgm:pt modelId="{F518C129-6A28-4DD0-AA95-F89D942AF776}" type="parTrans" cxnId="{A45D7912-CF6F-4D1E-9BF4-3A064CD6F8A7}">
      <dgm:prSet/>
      <dgm:spPr/>
      <dgm:t>
        <a:bodyPr/>
        <a:lstStyle/>
        <a:p>
          <a:endParaRPr lang="en-US"/>
        </a:p>
      </dgm:t>
    </dgm:pt>
    <dgm:pt modelId="{EC6A317E-BE35-43C3-ACCC-20BBCA4A57CE}" type="sibTrans" cxnId="{A45D7912-CF6F-4D1E-9BF4-3A064CD6F8A7}">
      <dgm:prSet phldrT="3"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4299C0D4-A2AC-43E8-8515-44FDADE21A87}">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Camera records live streaming when motion is detected and stores the video on the Rpi.</a:t>
          </a:r>
        </a:p>
      </dgm:t>
    </dgm:pt>
    <dgm:pt modelId="{2568B409-641A-451D-87D0-36A08D993125}" type="parTrans" cxnId="{5C68418B-EE9B-4666-A2AF-6E9542FBFD65}">
      <dgm:prSet/>
      <dgm:spPr/>
      <dgm:t>
        <a:bodyPr/>
        <a:lstStyle/>
        <a:p>
          <a:endParaRPr lang="en-US"/>
        </a:p>
      </dgm:t>
    </dgm:pt>
    <dgm:pt modelId="{2F83BD6D-04D2-4EDE-AB41-2F9081914B49}" type="sibTrans" cxnId="{5C68418B-EE9B-4666-A2AF-6E9542FBFD65}">
      <dgm:prSet phldrT="4" phldr="0" custT="1"/>
      <dgm:spPr/>
      <dgm:t>
        <a:bodyPr/>
        <a:lstStyle/>
        <a:p>
          <a:pPr algn="l"/>
          <a:endParaRPr lang="en-US" sz="1600" b="0" i="0">
            <a:solidFill>
              <a:schemeClr val="bg1"/>
            </a:solidFill>
            <a:latin typeface="Calibri Light" panose="020F0302020204030204" pitchFamily="34" charset="0"/>
            <a:cs typeface="Calibri Light" panose="020F0302020204030204" pitchFamily="34" charset="0"/>
          </a:endParaRPr>
        </a:p>
      </dgm:t>
    </dgm:pt>
    <dgm:pt modelId="{1C35DB1E-D126-6D43-A74E-273BA8FC6E6C}">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The YOLO V3 algorithm is used for animal species identification in the detection phase.</a:t>
          </a:r>
        </a:p>
      </dgm:t>
    </dgm:pt>
    <dgm:pt modelId="{00ADEF15-C39D-3743-91E7-5F974D0583FB}" type="parTrans" cxnId="{92650449-10C2-F149-AA91-E1149247FE84}">
      <dgm:prSet/>
      <dgm:spPr/>
      <dgm:t>
        <a:bodyPr/>
        <a:lstStyle/>
        <a:p>
          <a:endParaRPr lang="en-US"/>
        </a:p>
      </dgm:t>
    </dgm:pt>
    <dgm:pt modelId="{5A8B3EE5-5B18-4F4E-B058-83D1D7ACE9D0}" type="sibTrans" cxnId="{92650449-10C2-F149-AA91-E1149247FE84}">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8B473FB5-86D7-CC41-A688-18DBD3B0C233}">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YOLO V3 predicts detected object classes and bounding boxes within a single algorithm pass [31].</a:t>
          </a:r>
        </a:p>
      </dgm:t>
    </dgm:pt>
    <dgm:pt modelId="{CAFB11BF-F988-CC44-BF9B-56658D39C38C}" type="parTrans" cxnId="{9AFFF7A0-6DD4-DE49-8C4E-DB4D68DD45BB}">
      <dgm:prSet/>
      <dgm:spPr/>
      <dgm:t>
        <a:bodyPr/>
        <a:lstStyle/>
        <a:p>
          <a:endParaRPr lang="en-US"/>
        </a:p>
      </dgm:t>
    </dgm:pt>
    <dgm:pt modelId="{945E6975-1BCB-4B46-A08D-F1FB8A699160}" type="sibTrans" cxnId="{9AFFF7A0-6DD4-DE49-8C4E-DB4D68DD45BB}">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FEBB698D-E32C-B34E-A771-4B1EF9EDA892}">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If wild boars are detected, the system activates an LED light to deter them.</a:t>
          </a:r>
        </a:p>
      </dgm:t>
    </dgm:pt>
    <dgm:pt modelId="{1BE91866-FE02-1946-9B49-4B2B7A76A885}" type="parTrans" cxnId="{BECF790F-A97B-3241-A8BD-5E288747E000}">
      <dgm:prSet/>
      <dgm:spPr/>
      <dgm:t>
        <a:bodyPr/>
        <a:lstStyle/>
        <a:p>
          <a:endParaRPr lang="en-US"/>
        </a:p>
      </dgm:t>
    </dgm:pt>
    <dgm:pt modelId="{2FE7D1F0-EF2F-0A4E-83D7-0ED0B92848F4}" type="sibTrans" cxnId="{BECF790F-A97B-3241-A8BD-5E288747E000}">
      <dgm:prSet custT="1"/>
      <dgm:spPr/>
      <dgm:t>
        <a:bodyPr/>
        <a:lstStyle/>
        <a:p>
          <a:pPr algn="l"/>
          <a:endParaRPr lang="en-US" sz="1600" b="0" i="0">
            <a:latin typeface="Calibri Light" panose="020F0302020204030204" pitchFamily="34" charset="0"/>
            <a:cs typeface="Calibri Light" panose="020F0302020204030204" pitchFamily="34" charset="0"/>
          </a:endParaRPr>
        </a:p>
      </dgm:t>
    </dgm:pt>
    <dgm:pt modelId="{24DD203A-7E80-7447-9AE4-FADF2932A359}">
      <dgm:prSet custT="1"/>
      <dgm:spPr/>
      <dgm:t>
        <a:bodyPr/>
        <a:lstStyle/>
        <a:p>
          <a:pPr algn="l"/>
          <a:r>
            <a:rPr lang="en-US" sz="1600" b="0" i="0" dirty="0">
              <a:solidFill>
                <a:schemeClr val="bg1"/>
              </a:solidFill>
              <a:latin typeface="Calibri Light" panose="020F0302020204030204" pitchFamily="34" charset="0"/>
              <a:cs typeface="Calibri Light" panose="020F0302020204030204" pitchFamily="34" charset="0"/>
            </a:rPr>
            <a:t>The LED light blinks irregularly to annoy and guide the wild boar away from the urban area without causing harm.</a:t>
          </a:r>
        </a:p>
      </dgm:t>
    </dgm:pt>
    <dgm:pt modelId="{6463B63D-4C18-FB42-88FB-0799562A5181}" type="parTrans" cxnId="{6FF61594-CE5C-B044-9B0C-228B61761286}">
      <dgm:prSet/>
      <dgm:spPr/>
      <dgm:t>
        <a:bodyPr/>
        <a:lstStyle/>
        <a:p>
          <a:endParaRPr lang="en-US"/>
        </a:p>
      </dgm:t>
    </dgm:pt>
    <dgm:pt modelId="{638997C2-341C-7A4A-B58E-C72C37C7F565}" type="sibTrans" cxnId="{6FF61594-CE5C-B044-9B0C-228B61761286}">
      <dgm:prSet/>
      <dgm:spPr/>
      <dgm:t>
        <a:bodyPr/>
        <a:lstStyle/>
        <a:p>
          <a:endParaRPr lang="en-US"/>
        </a:p>
      </dgm:t>
    </dgm:pt>
    <dgm:pt modelId="{82D7FC22-6513-FF4C-9D5F-2BFB20750E6F}" type="pres">
      <dgm:prSet presAssocID="{7D9CE47E-C2D1-4537-85F4-F9D9C84603AA}" presName="diagram" presStyleCnt="0">
        <dgm:presLayoutVars>
          <dgm:dir/>
          <dgm:resizeHandles val="exact"/>
        </dgm:presLayoutVars>
      </dgm:prSet>
      <dgm:spPr/>
    </dgm:pt>
    <dgm:pt modelId="{D66D0A9C-8021-0641-8090-DE4BB4A30286}" type="pres">
      <dgm:prSet presAssocID="{94F14760-97CF-4EFE-A2C3-85B0112A9654}" presName="node" presStyleLbl="node1" presStyleIdx="0" presStyleCnt="8" custScaleX="106594" custScaleY="116644">
        <dgm:presLayoutVars>
          <dgm:bulletEnabled val="1"/>
        </dgm:presLayoutVars>
      </dgm:prSet>
      <dgm:spPr/>
    </dgm:pt>
    <dgm:pt modelId="{77C4EA93-6677-D942-85D8-7448D94C0987}" type="pres">
      <dgm:prSet presAssocID="{4CDDFC9E-BA82-443C-A690-26E5AA4ED299}" presName="sibTrans" presStyleLbl="sibTrans2D1" presStyleIdx="0" presStyleCnt="7" custScaleX="101608" custScaleY="111188"/>
      <dgm:spPr/>
    </dgm:pt>
    <dgm:pt modelId="{2B852BBB-CDA7-FD44-A4F2-42A266C0A627}" type="pres">
      <dgm:prSet presAssocID="{4CDDFC9E-BA82-443C-A690-26E5AA4ED299}" presName="connectorText" presStyleLbl="sibTrans2D1" presStyleIdx="0" presStyleCnt="7"/>
      <dgm:spPr/>
    </dgm:pt>
    <dgm:pt modelId="{812AC858-EEA9-D847-B3CD-988853B4BDF4}" type="pres">
      <dgm:prSet presAssocID="{4376109F-9146-4DF6-8BC1-2F6A8C80021A}" presName="node" presStyleLbl="node1" presStyleIdx="1" presStyleCnt="8" custScaleX="120700" custScaleY="116644">
        <dgm:presLayoutVars>
          <dgm:bulletEnabled val="1"/>
        </dgm:presLayoutVars>
      </dgm:prSet>
      <dgm:spPr/>
    </dgm:pt>
    <dgm:pt modelId="{B1B5BA7B-5CA5-734F-93E5-3B4858F58ECA}" type="pres">
      <dgm:prSet presAssocID="{4A7956A6-6EF7-4216-9EE8-F7FF65E16310}" presName="sibTrans" presStyleLbl="sibTrans2D1" presStyleIdx="1" presStyleCnt="7" custScaleX="101608" custScaleY="111188"/>
      <dgm:spPr/>
    </dgm:pt>
    <dgm:pt modelId="{EA5E7F69-1FFE-7A4D-9E95-11162565D403}" type="pres">
      <dgm:prSet presAssocID="{4A7956A6-6EF7-4216-9EE8-F7FF65E16310}" presName="connectorText" presStyleLbl="sibTrans2D1" presStyleIdx="1" presStyleCnt="7"/>
      <dgm:spPr/>
    </dgm:pt>
    <dgm:pt modelId="{ADBA5579-FDE3-644A-A997-AA8B3EE0F885}" type="pres">
      <dgm:prSet presAssocID="{1A5A6087-D0DB-4DF0-9798-BE5791EBC7A2}" presName="node" presStyleLbl="node1" presStyleIdx="2" presStyleCnt="8" custScaleX="106594" custScaleY="116644">
        <dgm:presLayoutVars>
          <dgm:bulletEnabled val="1"/>
        </dgm:presLayoutVars>
      </dgm:prSet>
      <dgm:spPr/>
    </dgm:pt>
    <dgm:pt modelId="{A8974B19-A70C-7342-BF05-9A11B0882B53}" type="pres">
      <dgm:prSet presAssocID="{EC6A317E-BE35-43C3-ACCC-20BBCA4A57CE}" presName="sibTrans" presStyleLbl="sibTrans2D1" presStyleIdx="2" presStyleCnt="7" custScaleX="101608" custScaleY="111188"/>
      <dgm:spPr/>
    </dgm:pt>
    <dgm:pt modelId="{45A2545A-F3A1-4546-8B07-34365831BBCD}" type="pres">
      <dgm:prSet presAssocID="{EC6A317E-BE35-43C3-ACCC-20BBCA4A57CE}" presName="connectorText" presStyleLbl="sibTrans2D1" presStyleIdx="2" presStyleCnt="7"/>
      <dgm:spPr/>
    </dgm:pt>
    <dgm:pt modelId="{AF558B82-55F9-2041-A045-31A4C095AA8B}" type="pres">
      <dgm:prSet presAssocID="{4299C0D4-A2AC-43E8-8515-44FDADE21A87}" presName="node" presStyleLbl="node1" presStyleIdx="3" presStyleCnt="8" custScaleX="106594" custScaleY="116644">
        <dgm:presLayoutVars>
          <dgm:bulletEnabled val="1"/>
        </dgm:presLayoutVars>
      </dgm:prSet>
      <dgm:spPr/>
    </dgm:pt>
    <dgm:pt modelId="{14C49F22-3454-F843-A483-A254119FAB5A}" type="pres">
      <dgm:prSet presAssocID="{2F83BD6D-04D2-4EDE-AB41-2F9081914B49}" presName="sibTrans" presStyleLbl="sibTrans2D1" presStyleIdx="3" presStyleCnt="7" custScaleX="101608" custScaleY="111188"/>
      <dgm:spPr/>
    </dgm:pt>
    <dgm:pt modelId="{A3123A2F-3952-C942-A838-85F8F2AC42C3}" type="pres">
      <dgm:prSet presAssocID="{2F83BD6D-04D2-4EDE-AB41-2F9081914B49}" presName="connectorText" presStyleLbl="sibTrans2D1" presStyleIdx="3" presStyleCnt="7"/>
      <dgm:spPr/>
    </dgm:pt>
    <dgm:pt modelId="{8269E1EF-D285-8E4F-A427-3BAABF58B691}" type="pres">
      <dgm:prSet presAssocID="{1C35DB1E-D126-6D43-A74E-273BA8FC6E6C}" presName="node" presStyleLbl="node1" presStyleIdx="4" presStyleCnt="8" custScaleX="106594" custScaleY="116644">
        <dgm:presLayoutVars>
          <dgm:bulletEnabled val="1"/>
        </dgm:presLayoutVars>
      </dgm:prSet>
      <dgm:spPr/>
    </dgm:pt>
    <dgm:pt modelId="{60C53A24-D89E-534F-AEB5-68DD1C84A697}" type="pres">
      <dgm:prSet presAssocID="{5A8B3EE5-5B18-4F4E-B058-83D1D7ACE9D0}" presName="sibTrans" presStyleLbl="sibTrans2D1" presStyleIdx="4" presStyleCnt="7" custScaleX="101608" custScaleY="111188"/>
      <dgm:spPr/>
    </dgm:pt>
    <dgm:pt modelId="{CAC0BF78-3747-D647-8927-1231EF297C3B}" type="pres">
      <dgm:prSet presAssocID="{5A8B3EE5-5B18-4F4E-B058-83D1D7ACE9D0}" presName="connectorText" presStyleLbl="sibTrans2D1" presStyleIdx="4" presStyleCnt="7"/>
      <dgm:spPr/>
    </dgm:pt>
    <dgm:pt modelId="{A89B2794-ED61-9B4B-9835-4C8B41312B44}" type="pres">
      <dgm:prSet presAssocID="{8B473FB5-86D7-CC41-A688-18DBD3B0C233}" presName="node" presStyleLbl="node1" presStyleIdx="5" presStyleCnt="8" custScaleX="106594" custScaleY="116644" custLinFactNeighborX="2050" custLinFactNeighborY="-1713">
        <dgm:presLayoutVars>
          <dgm:bulletEnabled val="1"/>
        </dgm:presLayoutVars>
      </dgm:prSet>
      <dgm:spPr/>
    </dgm:pt>
    <dgm:pt modelId="{B7EAAE8C-5A83-5E45-8A13-8929ED88878C}" type="pres">
      <dgm:prSet presAssocID="{945E6975-1BCB-4B46-A08D-F1FB8A699160}" presName="sibTrans" presStyleLbl="sibTrans2D1" presStyleIdx="5" presStyleCnt="7" custAng="10794230" custFlipHor="1" custScaleX="80868" custScaleY="111188" custLinFactNeighborX="-3773" custLinFactNeighborY="26144"/>
      <dgm:spPr/>
    </dgm:pt>
    <dgm:pt modelId="{F95E4A2E-17DE-C941-91EE-5A7427C82458}" type="pres">
      <dgm:prSet presAssocID="{945E6975-1BCB-4B46-A08D-F1FB8A699160}" presName="connectorText" presStyleLbl="sibTrans2D1" presStyleIdx="5" presStyleCnt="7"/>
      <dgm:spPr/>
    </dgm:pt>
    <dgm:pt modelId="{86F53CA3-539F-2E41-9FC6-EB2F91D9978D}" type="pres">
      <dgm:prSet presAssocID="{FEBB698D-E32C-B34E-A771-4B1EF9EDA892}" presName="node" presStyleLbl="node1" presStyleIdx="6" presStyleCnt="8" custScaleX="106594" custScaleY="116644" custLinFactNeighborX="-8134" custLinFactNeighborY="6051">
        <dgm:presLayoutVars>
          <dgm:bulletEnabled val="1"/>
        </dgm:presLayoutVars>
      </dgm:prSet>
      <dgm:spPr/>
    </dgm:pt>
    <dgm:pt modelId="{C449FCBA-5BE4-C740-A371-E920BB95FA6C}" type="pres">
      <dgm:prSet presAssocID="{2FE7D1F0-EF2F-0A4E-83D7-0ED0B92848F4}" presName="sibTrans" presStyleLbl="sibTrans2D1" presStyleIdx="6" presStyleCnt="7" custScaleX="101608" custScaleY="111188"/>
      <dgm:spPr/>
    </dgm:pt>
    <dgm:pt modelId="{D2799C24-D47F-0B43-B32F-71A57CCC60EC}" type="pres">
      <dgm:prSet presAssocID="{2FE7D1F0-EF2F-0A4E-83D7-0ED0B92848F4}" presName="connectorText" presStyleLbl="sibTrans2D1" presStyleIdx="6" presStyleCnt="7"/>
      <dgm:spPr/>
    </dgm:pt>
    <dgm:pt modelId="{748FD420-CF54-634E-B866-80C82851E950}" type="pres">
      <dgm:prSet presAssocID="{24DD203A-7E80-7447-9AE4-FADF2932A359}" presName="node" presStyleLbl="node1" presStyleIdx="7" presStyleCnt="8" custScaleX="106594" custScaleY="116644" custLinFactNeighborX="44" custLinFactNeighborY="6051">
        <dgm:presLayoutVars>
          <dgm:bulletEnabled val="1"/>
        </dgm:presLayoutVars>
      </dgm:prSet>
      <dgm:spPr/>
    </dgm:pt>
  </dgm:ptLst>
  <dgm:cxnLst>
    <dgm:cxn modelId="{371EA706-1728-A84D-9CCD-7C5045832CEE}" type="presOf" srcId="{2FE7D1F0-EF2F-0A4E-83D7-0ED0B92848F4}" destId="{C449FCBA-5BE4-C740-A371-E920BB95FA6C}" srcOrd="0" destOrd="0" presId="urn:microsoft.com/office/officeart/2005/8/layout/process5"/>
    <dgm:cxn modelId="{BECF790F-A97B-3241-A8BD-5E288747E000}" srcId="{7D9CE47E-C2D1-4537-85F4-F9D9C84603AA}" destId="{FEBB698D-E32C-B34E-A771-4B1EF9EDA892}" srcOrd="6" destOrd="0" parTransId="{1BE91866-FE02-1946-9B49-4B2B7A76A885}" sibTransId="{2FE7D1F0-EF2F-0A4E-83D7-0ED0B92848F4}"/>
    <dgm:cxn modelId="{A45D7912-CF6F-4D1E-9BF4-3A064CD6F8A7}" srcId="{7D9CE47E-C2D1-4537-85F4-F9D9C84603AA}" destId="{1A5A6087-D0DB-4DF0-9798-BE5791EBC7A2}" srcOrd="2" destOrd="0" parTransId="{F518C129-6A28-4DD0-AA95-F89D942AF776}" sibTransId="{EC6A317E-BE35-43C3-ACCC-20BBCA4A57CE}"/>
    <dgm:cxn modelId="{85B44C14-E389-7B41-B2F5-C6ECD07A05AD}" type="presOf" srcId="{EC6A317E-BE35-43C3-ACCC-20BBCA4A57CE}" destId="{A8974B19-A70C-7342-BF05-9A11B0882B53}" srcOrd="0" destOrd="0" presId="urn:microsoft.com/office/officeart/2005/8/layout/process5"/>
    <dgm:cxn modelId="{124EE515-5B26-2641-A75F-911265DC4227}" type="presOf" srcId="{EC6A317E-BE35-43C3-ACCC-20BBCA4A57CE}" destId="{45A2545A-F3A1-4546-8B07-34365831BBCD}" srcOrd="1" destOrd="0" presId="urn:microsoft.com/office/officeart/2005/8/layout/process5"/>
    <dgm:cxn modelId="{A3630C25-9BEE-3F49-B694-00DF7FCB9A00}" type="presOf" srcId="{4A7956A6-6EF7-4216-9EE8-F7FF65E16310}" destId="{B1B5BA7B-5CA5-734F-93E5-3B4858F58ECA}" srcOrd="0" destOrd="0" presId="urn:microsoft.com/office/officeart/2005/8/layout/process5"/>
    <dgm:cxn modelId="{F84BF329-7FCE-B746-8850-1D380CBEA7AD}" type="presOf" srcId="{4376109F-9146-4DF6-8BC1-2F6A8C80021A}" destId="{812AC858-EEA9-D847-B3CD-988853B4BDF4}" srcOrd="0" destOrd="0" presId="urn:microsoft.com/office/officeart/2005/8/layout/process5"/>
    <dgm:cxn modelId="{6E695B34-5F5E-9049-A553-6E2B1D73C20A}" type="presOf" srcId="{945E6975-1BCB-4B46-A08D-F1FB8A699160}" destId="{B7EAAE8C-5A83-5E45-8A13-8929ED88878C}" srcOrd="0" destOrd="0" presId="urn:microsoft.com/office/officeart/2005/8/layout/process5"/>
    <dgm:cxn modelId="{6CA1D13C-ECBA-BB49-8A78-B3D8336ED2FE}" type="presOf" srcId="{5A8B3EE5-5B18-4F4E-B058-83D1D7ACE9D0}" destId="{60C53A24-D89E-534F-AEB5-68DD1C84A697}" srcOrd="0" destOrd="0" presId="urn:microsoft.com/office/officeart/2005/8/layout/process5"/>
    <dgm:cxn modelId="{92650449-10C2-F149-AA91-E1149247FE84}" srcId="{7D9CE47E-C2D1-4537-85F4-F9D9C84603AA}" destId="{1C35DB1E-D126-6D43-A74E-273BA8FC6E6C}" srcOrd="4" destOrd="0" parTransId="{00ADEF15-C39D-3743-91E7-5F974D0583FB}" sibTransId="{5A8B3EE5-5B18-4F4E-B058-83D1D7ACE9D0}"/>
    <dgm:cxn modelId="{4757AD4F-8FEF-4DB5-88D4-B66931A143B3}" srcId="{7D9CE47E-C2D1-4537-85F4-F9D9C84603AA}" destId="{4376109F-9146-4DF6-8BC1-2F6A8C80021A}" srcOrd="1" destOrd="0" parTransId="{64E1EB3F-BB4B-4786-BFA9-12642C6C1368}" sibTransId="{4A7956A6-6EF7-4216-9EE8-F7FF65E16310}"/>
    <dgm:cxn modelId="{D12F2E59-7982-5647-B89E-43F497708FCA}" type="presOf" srcId="{1C35DB1E-D126-6D43-A74E-273BA8FC6E6C}" destId="{8269E1EF-D285-8E4F-A427-3BAABF58B691}" srcOrd="0" destOrd="0" presId="urn:microsoft.com/office/officeart/2005/8/layout/process5"/>
    <dgm:cxn modelId="{D68D1D5A-C40A-C340-AE49-3C7DA9983D64}" type="presOf" srcId="{4A7956A6-6EF7-4216-9EE8-F7FF65E16310}" destId="{EA5E7F69-1FFE-7A4D-9E95-11162565D403}" srcOrd="1" destOrd="0" presId="urn:microsoft.com/office/officeart/2005/8/layout/process5"/>
    <dgm:cxn modelId="{0DE3325C-B2BD-814C-B424-26CA674844BA}" type="presOf" srcId="{FEBB698D-E32C-B34E-A771-4B1EF9EDA892}" destId="{86F53CA3-539F-2E41-9FC6-EB2F91D9978D}" srcOrd="0" destOrd="0" presId="urn:microsoft.com/office/officeart/2005/8/layout/process5"/>
    <dgm:cxn modelId="{00A9A05F-9C8F-C24E-92C4-965C7BA86576}" type="presOf" srcId="{94F14760-97CF-4EFE-A2C3-85B0112A9654}" destId="{D66D0A9C-8021-0641-8090-DE4BB4A30286}" srcOrd="0" destOrd="0" presId="urn:microsoft.com/office/officeart/2005/8/layout/process5"/>
    <dgm:cxn modelId="{F70E4C6C-6728-354E-9908-B4F5757E6CC2}" type="presOf" srcId="{4CDDFC9E-BA82-443C-A690-26E5AA4ED299}" destId="{2B852BBB-CDA7-FD44-A4F2-42A266C0A627}" srcOrd="1" destOrd="0" presId="urn:microsoft.com/office/officeart/2005/8/layout/process5"/>
    <dgm:cxn modelId="{FBC1DC6E-8FB1-F248-AF1D-13CD51F47D25}" type="presOf" srcId="{1A5A6087-D0DB-4DF0-9798-BE5791EBC7A2}" destId="{ADBA5579-FDE3-644A-A997-AA8B3EE0F885}" srcOrd="0" destOrd="0" presId="urn:microsoft.com/office/officeart/2005/8/layout/process5"/>
    <dgm:cxn modelId="{138C7A77-D6AD-994D-AE05-317EE08319EC}" type="presOf" srcId="{24DD203A-7E80-7447-9AE4-FADF2932A359}" destId="{748FD420-CF54-634E-B866-80C82851E950}" srcOrd="0" destOrd="0" presId="urn:microsoft.com/office/officeart/2005/8/layout/process5"/>
    <dgm:cxn modelId="{501EAA79-9C28-3140-900F-350DFEE0DE54}" type="presOf" srcId="{4CDDFC9E-BA82-443C-A690-26E5AA4ED299}" destId="{77C4EA93-6677-D942-85D8-7448D94C0987}" srcOrd="0" destOrd="0" presId="urn:microsoft.com/office/officeart/2005/8/layout/process5"/>
    <dgm:cxn modelId="{DAD25B7B-A928-934D-9E33-0D0394C6B66E}" type="presOf" srcId="{4299C0D4-A2AC-43E8-8515-44FDADE21A87}" destId="{AF558B82-55F9-2041-A045-31A4C095AA8B}" srcOrd="0" destOrd="0" presId="urn:microsoft.com/office/officeart/2005/8/layout/process5"/>
    <dgm:cxn modelId="{44961A7E-6E7F-094B-BD86-DA87F7C196BA}" type="presOf" srcId="{5A8B3EE5-5B18-4F4E-B058-83D1D7ACE9D0}" destId="{CAC0BF78-3747-D647-8927-1231EF297C3B}" srcOrd="1" destOrd="0" presId="urn:microsoft.com/office/officeart/2005/8/layout/process5"/>
    <dgm:cxn modelId="{A67D2C85-91B6-F54C-BC97-13F735D52DCF}" type="presOf" srcId="{945E6975-1BCB-4B46-A08D-F1FB8A699160}" destId="{F95E4A2E-17DE-C941-91EE-5A7427C82458}" srcOrd="1" destOrd="0" presId="urn:microsoft.com/office/officeart/2005/8/layout/process5"/>
    <dgm:cxn modelId="{5C68418B-EE9B-4666-A2AF-6E9542FBFD65}" srcId="{7D9CE47E-C2D1-4537-85F4-F9D9C84603AA}" destId="{4299C0D4-A2AC-43E8-8515-44FDADE21A87}" srcOrd="3" destOrd="0" parTransId="{2568B409-641A-451D-87D0-36A08D993125}" sibTransId="{2F83BD6D-04D2-4EDE-AB41-2F9081914B49}"/>
    <dgm:cxn modelId="{6FF61594-CE5C-B044-9B0C-228B61761286}" srcId="{7D9CE47E-C2D1-4537-85F4-F9D9C84603AA}" destId="{24DD203A-7E80-7447-9AE4-FADF2932A359}" srcOrd="7" destOrd="0" parTransId="{6463B63D-4C18-FB42-88FB-0799562A5181}" sibTransId="{638997C2-341C-7A4A-B58E-C72C37C7F565}"/>
    <dgm:cxn modelId="{9AFFF7A0-6DD4-DE49-8C4E-DB4D68DD45BB}" srcId="{7D9CE47E-C2D1-4537-85F4-F9D9C84603AA}" destId="{8B473FB5-86D7-CC41-A688-18DBD3B0C233}" srcOrd="5" destOrd="0" parTransId="{CAFB11BF-F988-CC44-BF9B-56658D39C38C}" sibTransId="{945E6975-1BCB-4B46-A08D-F1FB8A699160}"/>
    <dgm:cxn modelId="{62EF72AA-0BB2-4B43-B534-93C437AFB3EC}" type="presOf" srcId="{2F83BD6D-04D2-4EDE-AB41-2F9081914B49}" destId="{A3123A2F-3952-C942-A838-85F8F2AC42C3}" srcOrd="1" destOrd="0" presId="urn:microsoft.com/office/officeart/2005/8/layout/process5"/>
    <dgm:cxn modelId="{6663B8C0-828E-1440-8833-F2698ED20119}" type="presOf" srcId="{7D9CE47E-C2D1-4537-85F4-F9D9C84603AA}" destId="{82D7FC22-6513-FF4C-9D5F-2BFB20750E6F}" srcOrd="0" destOrd="0" presId="urn:microsoft.com/office/officeart/2005/8/layout/process5"/>
    <dgm:cxn modelId="{F125C7C4-2B8B-D343-953F-9CEB67FD6EF2}" type="presOf" srcId="{2FE7D1F0-EF2F-0A4E-83D7-0ED0B92848F4}" destId="{D2799C24-D47F-0B43-B32F-71A57CCC60EC}" srcOrd="1" destOrd="0" presId="urn:microsoft.com/office/officeart/2005/8/layout/process5"/>
    <dgm:cxn modelId="{2B21EACE-A0C5-4E24-9084-E6624A0701F0}" srcId="{7D9CE47E-C2D1-4537-85F4-F9D9C84603AA}" destId="{94F14760-97CF-4EFE-A2C3-85B0112A9654}" srcOrd="0" destOrd="0" parTransId="{000327DF-F74F-4BC2-A570-67BC06680F47}" sibTransId="{4CDDFC9E-BA82-443C-A690-26E5AA4ED299}"/>
    <dgm:cxn modelId="{BA3EE8E8-C62F-8E4E-BC70-3AA6192881EF}" type="presOf" srcId="{2F83BD6D-04D2-4EDE-AB41-2F9081914B49}" destId="{14C49F22-3454-F843-A483-A254119FAB5A}" srcOrd="0" destOrd="0" presId="urn:microsoft.com/office/officeart/2005/8/layout/process5"/>
    <dgm:cxn modelId="{600173F3-EDBA-6B4D-8DBD-0020B97327DD}" type="presOf" srcId="{8B473FB5-86D7-CC41-A688-18DBD3B0C233}" destId="{A89B2794-ED61-9B4B-9835-4C8B41312B44}" srcOrd="0" destOrd="0" presId="urn:microsoft.com/office/officeart/2005/8/layout/process5"/>
    <dgm:cxn modelId="{703141CA-2836-AE44-8C17-988B0F81A3AA}" type="presParOf" srcId="{82D7FC22-6513-FF4C-9D5F-2BFB20750E6F}" destId="{D66D0A9C-8021-0641-8090-DE4BB4A30286}" srcOrd="0" destOrd="0" presId="urn:microsoft.com/office/officeart/2005/8/layout/process5"/>
    <dgm:cxn modelId="{D9D0C33B-2BAE-6C4C-B6E3-56E5136685E6}" type="presParOf" srcId="{82D7FC22-6513-FF4C-9D5F-2BFB20750E6F}" destId="{77C4EA93-6677-D942-85D8-7448D94C0987}" srcOrd="1" destOrd="0" presId="urn:microsoft.com/office/officeart/2005/8/layout/process5"/>
    <dgm:cxn modelId="{D00F94CC-76C6-2D4B-8E78-4FE65B6A74E0}" type="presParOf" srcId="{77C4EA93-6677-D942-85D8-7448D94C0987}" destId="{2B852BBB-CDA7-FD44-A4F2-42A266C0A627}" srcOrd="0" destOrd="0" presId="urn:microsoft.com/office/officeart/2005/8/layout/process5"/>
    <dgm:cxn modelId="{1F8D3942-450C-5E47-AB48-7CD602680F28}" type="presParOf" srcId="{82D7FC22-6513-FF4C-9D5F-2BFB20750E6F}" destId="{812AC858-EEA9-D847-B3CD-988853B4BDF4}" srcOrd="2" destOrd="0" presId="urn:microsoft.com/office/officeart/2005/8/layout/process5"/>
    <dgm:cxn modelId="{0A8E0E2F-C514-5840-AC16-0BB7BBBBBEE7}" type="presParOf" srcId="{82D7FC22-6513-FF4C-9D5F-2BFB20750E6F}" destId="{B1B5BA7B-5CA5-734F-93E5-3B4858F58ECA}" srcOrd="3" destOrd="0" presId="urn:microsoft.com/office/officeart/2005/8/layout/process5"/>
    <dgm:cxn modelId="{6BF55571-611F-D54C-869A-0F3977DE4650}" type="presParOf" srcId="{B1B5BA7B-5CA5-734F-93E5-3B4858F58ECA}" destId="{EA5E7F69-1FFE-7A4D-9E95-11162565D403}" srcOrd="0" destOrd="0" presId="urn:microsoft.com/office/officeart/2005/8/layout/process5"/>
    <dgm:cxn modelId="{A791784A-8DF8-DC47-A7F5-16A48ECE96C9}" type="presParOf" srcId="{82D7FC22-6513-FF4C-9D5F-2BFB20750E6F}" destId="{ADBA5579-FDE3-644A-A997-AA8B3EE0F885}" srcOrd="4" destOrd="0" presId="urn:microsoft.com/office/officeart/2005/8/layout/process5"/>
    <dgm:cxn modelId="{78354F1F-C4B6-E745-BC43-206C7F6F613E}" type="presParOf" srcId="{82D7FC22-6513-FF4C-9D5F-2BFB20750E6F}" destId="{A8974B19-A70C-7342-BF05-9A11B0882B53}" srcOrd="5" destOrd="0" presId="urn:microsoft.com/office/officeart/2005/8/layout/process5"/>
    <dgm:cxn modelId="{ED609B60-CFCC-6D4F-8F0E-32811169970B}" type="presParOf" srcId="{A8974B19-A70C-7342-BF05-9A11B0882B53}" destId="{45A2545A-F3A1-4546-8B07-34365831BBCD}" srcOrd="0" destOrd="0" presId="urn:microsoft.com/office/officeart/2005/8/layout/process5"/>
    <dgm:cxn modelId="{8F6080AD-5043-994C-B739-6BAF0B5B3E5C}" type="presParOf" srcId="{82D7FC22-6513-FF4C-9D5F-2BFB20750E6F}" destId="{AF558B82-55F9-2041-A045-31A4C095AA8B}" srcOrd="6" destOrd="0" presId="urn:microsoft.com/office/officeart/2005/8/layout/process5"/>
    <dgm:cxn modelId="{236AD858-4E1E-364F-AF2D-5149819AB438}" type="presParOf" srcId="{82D7FC22-6513-FF4C-9D5F-2BFB20750E6F}" destId="{14C49F22-3454-F843-A483-A254119FAB5A}" srcOrd="7" destOrd="0" presId="urn:microsoft.com/office/officeart/2005/8/layout/process5"/>
    <dgm:cxn modelId="{E24F1ADC-7C6B-7F48-96E1-B41DB2BB56B1}" type="presParOf" srcId="{14C49F22-3454-F843-A483-A254119FAB5A}" destId="{A3123A2F-3952-C942-A838-85F8F2AC42C3}" srcOrd="0" destOrd="0" presId="urn:microsoft.com/office/officeart/2005/8/layout/process5"/>
    <dgm:cxn modelId="{F3763A51-6816-F04F-B554-689AF77A4ACC}" type="presParOf" srcId="{82D7FC22-6513-FF4C-9D5F-2BFB20750E6F}" destId="{8269E1EF-D285-8E4F-A427-3BAABF58B691}" srcOrd="8" destOrd="0" presId="urn:microsoft.com/office/officeart/2005/8/layout/process5"/>
    <dgm:cxn modelId="{1C14CA86-DECF-254F-AE6A-46B2AD5EE6C6}" type="presParOf" srcId="{82D7FC22-6513-FF4C-9D5F-2BFB20750E6F}" destId="{60C53A24-D89E-534F-AEB5-68DD1C84A697}" srcOrd="9" destOrd="0" presId="urn:microsoft.com/office/officeart/2005/8/layout/process5"/>
    <dgm:cxn modelId="{09CEEDFF-89B3-584B-8F1D-95CDECF42E99}" type="presParOf" srcId="{60C53A24-D89E-534F-AEB5-68DD1C84A697}" destId="{CAC0BF78-3747-D647-8927-1231EF297C3B}" srcOrd="0" destOrd="0" presId="urn:microsoft.com/office/officeart/2005/8/layout/process5"/>
    <dgm:cxn modelId="{0E30BCBC-38A3-F14D-A4C4-19EDBADFF839}" type="presParOf" srcId="{82D7FC22-6513-FF4C-9D5F-2BFB20750E6F}" destId="{A89B2794-ED61-9B4B-9835-4C8B41312B44}" srcOrd="10" destOrd="0" presId="urn:microsoft.com/office/officeart/2005/8/layout/process5"/>
    <dgm:cxn modelId="{485F75DC-BD18-B74E-8339-E2480298066D}" type="presParOf" srcId="{82D7FC22-6513-FF4C-9D5F-2BFB20750E6F}" destId="{B7EAAE8C-5A83-5E45-8A13-8929ED88878C}" srcOrd="11" destOrd="0" presId="urn:microsoft.com/office/officeart/2005/8/layout/process5"/>
    <dgm:cxn modelId="{C96D868E-55DE-1142-8690-1DA91B97EC6D}" type="presParOf" srcId="{B7EAAE8C-5A83-5E45-8A13-8929ED88878C}" destId="{F95E4A2E-17DE-C941-91EE-5A7427C82458}" srcOrd="0" destOrd="0" presId="urn:microsoft.com/office/officeart/2005/8/layout/process5"/>
    <dgm:cxn modelId="{9E7CFE6D-13FB-E848-9A55-EEEDF90B397F}" type="presParOf" srcId="{82D7FC22-6513-FF4C-9D5F-2BFB20750E6F}" destId="{86F53CA3-539F-2E41-9FC6-EB2F91D9978D}" srcOrd="12" destOrd="0" presId="urn:microsoft.com/office/officeart/2005/8/layout/process5"/>
    <dgm:cxn modelId="{8195DEEE-0C73-C04A-9E54-3ED5051DE4A1}" type="presParOf" srcId="{82D7FC22-6513-FF4C-9D5F-2BFB20750E6F}" destId="{C449FCBA-5BE4-C740-A371-E920BB95FA6C}" srcOrd="13" destOrd="0" presId="urn:microsoft.com/office/officeart/2005/8/layout/process5"/>
    <dgm:cxn modelId="{2D176968-A5B2-A448-9CC3-1D01BB09DD0C}" type="presParOf" srcId="{C449FCBA-5BE4-C740-A371-E920BB95FA6C}" destId="{D2799C24-D47F-0B43-B32F-71A57CCC60EC}" srcOrd="0" destOrd="0" presId="urn:microsoft.com/office/officeart/2005/8/layout/process5"/>
    <dgm:cxn modelId="{80975986-3901-3F40-AB4A-A2E9CF855356}" type="presParOf" srcId="{82D7FC22-6513-FF4C-9D5F-2BFB20750E6F}" destId="{748FD420-CF54-634E-B866-80C82851E950}"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712627-87B5-4957-AD56-01C03CB591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42862E-59EB-40D2-900B-67B5E7DE4484}">
      <dgm:prSet/>
      <dgm:spPr/>
      <dgm:t>
        <a:bodyPr/>
        <a:lstStyle/>
        <a:p>
          <a:r>
            <a:rPr lang="en-US" b="0" i="0" dirty="0">
              <a:latin typeface="Calibri Light" panose="020F0302020204030204" pitchFamily="34" charset="0"/>
              <a:cs typeface="Calibri Light" panose="020F0302020204030204" pitchFamily="34" charset="0"/>
            </a:rPr>
            <a:t>4.1 Feasibility (35%): The solutions' applicability, practicality, and acceptability affect their possibility of being used in real life.</a:t>
          </a:r>
        </a:p>
      </dgm:t>
    </dgm:pt>
    <dgm:pt modelId="{DE13A196-A4D7-4BA4-B9DB-510F4C96D648}" type="parTrans" cxnId="{DAFB46ED-D3E2-4A0E-A7D0-332597F58DF5}">
      <dgm:prSet/>
      <dgm:spPr/>
      <dgm:t>
        <a:bodyPr/>
        <a:lstStyle/>
        <a:p>
          <a:endParaRPr lang="en-US"/>
        </a:p>
      </dgm:t>
    </dgm:pt>
    <dgm:pt modelId="{921D6AA8-4D98-416B-90F4-D08B9DA95BAD}" type="sibTrans" cxnId="{DAFB46ED-D3E2-4A0E-A7D0-332597F58DF5}">
      <dgm:prSet/>
      <dgm:spPr/>
      <dgm:t>
        <a:bodyPr/>
        <a:lstStyle/>
        <a:p>
          <a:endParaRPr lang="en-US"/>
        </a:p>
      </dgm:t>
    </dgm:pt>
    <dgm:pt modelId="{85865759-DDE4-49FA-8EC5-2FF1B9DA8B14}">
      <dgm:prSet/>
      <dgm:spPr/>
      <dgm:t>
        <a:bodyPr/>
        <a:lstStyle/>
        <a:p>
          <a:r>
            <a:rPr lang="en-US" b="0" i="0" dirty="0">
              <a:latin typeface="Calibri Light" panose="020F0302020204030204" pitchFamily="34" charset="0"/>
              <a:cs typeface="Calibri Light" panose="020F0302020204030204" pitchFamily="34" charset="0"/>
            </a:rPr>
            <a:t>4.2 Monetary Cost (35%): The monetary costs of the products affect their possibility of being used in real life because they must fit the budget</a:t>
          </a:r>
        </a:p>
      </dgm:t>
    </dgm:pt>
    <dgm:pt modelId="{F7D400CD-D87E-4E17-869F-1AEFC78B6850}" type="parTrans" cxnId="{E99791D9-71CB-4EAD-B40C-64BDA0A88C92}">
      <dgm:prSet/>
      <dgm:spPr/>
      <dgm:t>
        <a:bodyPr/>
        <a:lstStyle/>
        <a:p>
          <a:endParaRPr lang="en-US"/>
        </a:p>
      </dgm:t>
    </dgm:pt>
    <dgm:pt modelId="{4BF78E1E-77CD-447D-8889-721C77571C1D}" type="sibTrans" cxnId="{E99791D9-71CB-4EAD-B40C-64BDA0A88C92}">
      <dgm:prSet/>
      <dgm:spPr/>
      <dgm:t>
        <a:bodyPr/>
        <a:lstStyle/>
        <a:p>
          <a:endParaRPr lang="en-US"/>
        </a:p>
      </dgm:t>
    </dgm:pt>
    <dgm:pt modelId="{A0AB7F23-88A6-45AA-AB52-CF81484EAB27}">
      <dgm:prSet/>
      <dgm:spPr/>
      <dgm:t>
        <a:bodyPr/>
        <a:lstStyle/>
        <a:p>
          <a:r>
            <a:rPr lang="en-US" b="0" i="0" dirty="0">
              <a:latin typeface="Calibri Light" panose="020F0302020204030204" pitchFamily="34" charset="0"/>
              <a:cs typeface="Calibri Light" panose="020F0302020204030204" pitchFamily="34" charset="0"/>
            </a:rPr>
            <a:t>4.3 Environmental Safety Impact (30%): For the solutions to be applied, the deterrents that are used in the systems must not harm the environment.</a:t>
          </a:r>
        </a:p>
      </dgm:t>
    </dgm:pt>
    <dgm:pt modelId="{079BF262-24EC-4639-8387-8AB8A5F33EEE}" type="parTrans" cxnId="{DAC28235-811E-48D4-AF71-696A6D8DF1B7}">
      <dgm:prSet/>
      <dgm:spPr/>
      <dgm:t>
        <a:bodyPr/>
        <a:lstStyle/>
        <a:p>
          <a:endParaRPr lang="en-US"/>
        </a:p>
      </dgm:t>
    </dgm:pt>
    <dgm:pt modelId="{230DC15B-7284-40ED-AB1A-73D60EA36A3F}" type="sibTrans" cxnId="{DAC28235-811E-48D4-AF71-696A6D8DF1B7}">
      <dgm:prSet/>
      <dgm:spPr/>
      <dgm:t>
        <a:bodyPr/>
        <a:lstStyle/>
        <a:p>
          <a:endParaRPr lang="en-US"/>
        </a:p>
      </dgm:t>
    </dgm:pt>
    <dgm:pt modelId="{71D99CC1-BDDF-4AD5-8BD3-7A148E6E8792}" type="pres">
      <dgm:prSet presAssocID="{19712627-87B5-4957-AD56-01C03CB59186}" presName="root" presStyleCnt="0">
        <dgm:presLayoutVars>
          <dgm:dir/>
          <dgm:resizeHandles val="exact"/>
        </dgm:presLayoutVars>
      </dgm:prSet>
      <dgm:spPr/>
    </dgm:pt>
    <dgm:pt modelId="{06236626-2B8D-4CFD-8373-D3D82DBD2F3E}" type="pres">
      <dgm:prSet presAssocID="{A242862E-59EB-40D2-900B-67B5E7DE4484}" presName="compNode" presStyleCnt="0"/>
      <dgm:spPr/>
    </dgm:pt>
    <dgm:pt modelId="{6C8D50D2-B647-4001-8AEF-20301D812EED}" type="pres">
      <dgm:prSet presAssocID="{A242862E-59EB-40D2-900B-67B5E7DE4484}" presName="bgRect" presStyleLbl="bgShp" presStyleIdx="0" presStyleCnt="3"/>
      <dgm:spPr/>
    </dgm:pt>
    <dgm:pt modelId="{B8D91977-FD6A-4AE7-AC63-1AEFDC2C6469}" type="pres">
      <dgm:prSet presAssocID="{A242862E-59EB-40D2-900B-67B5E7DE44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459F212-2384-429B-ACAF-AB6388C2E841}" type="pres">
      <dgm:prSet presAssocID="{A242862E-59EB-40D2-900B-67B5E7DE4484}" presName="spaceRect" presStyleCnt="0"/>
      <dgm:spPr/>
    </dgm:pt>
    <dgm:pt modelId="{D81FD203-A0E1-42DF-B65D-71BA923D8375}" type="pres">
      <dgm:prSet presAssocID="{A242862E-59EB-40D2-900B-67B5E7DE4484}" presName="parTx" presStyleLbl="revTx" presStyleIdx="0" presStyleCnt="3">
        <dgm:presLayoutVars>
          <dgm:chMax val="0"/>
          <dgm:chPref val="0"/>
        </dgm:presLayoutVars>
      </dgm:prSet>
      <dgm:spPr/>
    </dgm:pt>
    <dgm:pt modelId="{06504B48-B79C-4BCC-AE3A-FBC05503354B}" type="pres">
      <dgm:prSet presAssocID="{921D6AA8-4D98-416B-90F4-D08B9DA95BAD}" presName="sibTrans" presStyleCnt="0"/>
      <dgm:spPr/>
    </dgm:pt>
    <dgm:pt modelId="{5AF397A3-44B0-4672-BEC9-4BA748D18525}" type="pres">
      <dgm:prSet presAssocID="{85865759-DDE4-49FA-8EC5-2FF1B9DA8B14}" presName="compNode" presStyleCnt="0"/>
      <dgm:spPr/>
    </dgm:pt>
    <dgm:pt modelId="{9E749452-33E0-4DCD-B6C8-B0B568654309}" type="pres">
      <dgm:prSet presAssocID="{85865759-DDE4-49FA-8EC5-2FF1B9DA8B14}" presName="bgRect" presStyleLbl="bgShp" presStyleIdx="1" presStyleCnt="3"/>
      <dgm:spPr/>
    </dgm:pt>
    <dgm:pt modelId="{63B02EE2-E1C6-41E8-9DBE-28E7AB135F6D}" type="pres">
      <dgm:prSet presAssocID="{85865759-DDE4-49FA-8EC5-2FF1B9DA8B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EF88CF9F-7337-4E16-94E0-F7A5E942459D}" type="pres">
      <dgm:prSet presAssocID="{85865759-DDE4-49FA-8EC5-2FF1B9DA8B14}" presName="spaceRect" presStyleCnt="0"/>
      <dgm:spPr/>
    </dgm:pt>
    <dgm:pt modelId="{BC03ECC2-983D-47DD-B3BF-4035040A9851}" type="pres">
      <dgm:prSet presAssocID="{85865759-DDE4-49FA-8EC5-2FF1B9DA8B14}" presName="parTx" presStyleLbl="revTx" presStyleIdx="1" presStyleCnt="3">
        <dgm:presLayoutVars>
          <dgm:chMax val="0"/>
          <dgm:chPref val="0"/>
        </dgm:presLayoutVars>
      </dgm:prSet>
      <dgm:spPr/>
    </dgm:pt>
    <dgm:pt modelId="{BE3AEED0-B493-4FC0-8BA7-36AF4F718E76}" type="pres">
      <dgm:prSet presAssocID="{4BF78E1E-77CD-447D-8889-721C77571C1D}" presName="sibTrans" presStyleCnt="0"/>
      <dgm:spPr/>
    </dgm:pt>
    <dgm:pt modelId="{EBE0C865-0A34-4B0E-9358-8177A106A339}" type="pres">
      <dgm:prSet presAssocID="{A0AB7F23-88A6-45AA-AB52-CF81484EAB27}" presName="compNode" presStyleCnt="0"/>
      <dgm:spPr/>
    </dgm:pt>
    <dgm:pt modelId="{BD75FCCE-CC29-476C-935B-C493F3565B6C}" type="pres">
      <dgm:prSet presAssocID="{A0AB7F23-88A6-45AA-AB52-CF81484EAB27}" presName="bgRect" presStyleLbl="bgShp" presStyleIdx="2" presStyleCnt="3"/>
      <dgm:spPr/>
    </dgm:pt>
    <dgm:pt modelId="{8C1C5F5F-E13D-48D1-ACAF-8E2C03DEE05D}" type="pres">
      <dgm:prSet presAssocID="{A0AB7F23-88A6-45AA-AB52-CF81484EA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8E6FA7D3-FCD1-4A34-BB40-970DD738E877}" type="pres">
      <dgm:prSet presAssocID="{A0AB7F23-88A6-45AA-AB52-CF81484EAB27}" presName="spaceRect" presStyleCnt="0"/>
      <dgm:spPr/>
    </dgm:pt>
    <dgm:pt modelId="{130BE6C0-A59E-4131-934C-084FF7BD4D8E}" type="pres">
      <dgm:prSet presAssocID="{A0AB7F23-88A6-45AA-AB52-CF81484EAB27}" presName="parTx" presStyleLbl="revTx" presStyleIdx="2" presStyleCnt="3">
        <dgm:presLayoutVars>
          <dgm:chMax val="0"/>
          <dgm:chPref val="0"/>
        </dgm:presLayoutVars>
      </dgm:prSet>
      <dgm:spPr/>
    </dgm:pt>
  </dgm:ptLst>
  <dgm:cxnLst>
    <dgm:cxn modelId="{DAC28235-811E-48D4-AF71-696A6D8DF1B7}" srcId="{19712627-87B5-4957-AD56-01C03CB59186}" destId="{A0AB7F23-88A6-45AA-AB52-CF81484EAB27}" srcOrd="2" destOrd="0" parTransId="{079BF262-24EC-4639-8387-8AB8A5F33EEE}" sibTransId="{230DC15B-7284-40ED-AB1A-73D60EA36A3F}"/>
    <dgm:cxn modelId="{9A527363-0AC5-48A3-8C25-E665F1C70914}" type="presOf" srcId="{85865759-DDE4-49FA-8EC5-2FF1B9DA8B14}" destId="{BC03ECC2-983D-47DD-B3BF-4035040A9851}" srcOrd="0" destOrd="0" presId="urn:microsoft.com/office/officeart/2018/2/layout/IconVerticalSolidList"/>
    <dgm:cxn modelId="{53317DAF-3718-484D-9C5F-604B31AD17F5}" type="presOf" srcId="{A242862E-59EB-40D2-900B-67B5E7DE4484}" destId="{D81FD203-A0E1-42DF-B65D-71BA923D8375}" srcOrd="0" destOrd="0" presId="urn:microsoft.com/office/officeart/2018/2/layout/IconVerticalSolidList"/>
    <dgm:cxn modelId="{6C27CDD4-C4D6-405F-BCEC-E814F6934E4A}" type="presOf" srcId="{19712627-87B5-4957-AD56-01C03CB59186}" destId="{71D99CC1-BDDF-4AD5-8BD3-7A148E6E8792}" srcOrd="0" destOrd="0" presId="urn:microsoft.com/office/officeart/2018/2/layout/IconVerticalSolidList"/>
    <dgm:cxn modelId="{E8ABABD8-ACCC-48DF-81F7-D9C89EBF5598}" type="presOf" srcId="{A0AB7F23-88A6-45AA-AB52-CF81484EAB27}" destId="{130BE6C0-A59E-4131-934C-084FF7BD4D8E}" srcOrd="0" destOrd="0" presId="urn:microsoft.com/office/officeart/2018/2/layout/IconVerticalSolidList"/>
    <dgm:cxn modelId="{E99791D9-71CB-4EAD-B40C-64BDA0A88C92}" srcId="{19712627-87B5-4957-AD56-01C03CB59186}" destId="{85865759-DDE4-49FA-8EC5-2FF1B9DA8B14}" srcOrd="1" destOrd="0" parTransId="{F7D400CD-D87E-4E17-869F-1AEFC78B6850}" sibTransId="{4BF78E1E-77CD-447D-8889-721C77571C1D}"/>
    <dgm:cxn modelId="{DAFB46ED-D3E2-4A0E-A7D0-332597F58DF5}" srcId="{19712627-87B5-4957-AD56-01C03CB59186}" destId="{A242862E-59EB-40D2-900B-67B5E7DE4484}" srcOrd="0" destOrd="0" parTransId="{DE13A196-A4D7-4BA4-B9DB-510F4C96D648}" sibTransId="{921D6AA8-4D98-416B-90F4-D08B9DA95BAD}"/>
    <dgm:cxn modelId="{18A6A0BC-533D-4C0F-8AFC-0678DE252FD6}" type="presParOf" srcId="{71D99CC1-BDDF-4AD5-8BD3-7A148E6E8792}" destId="{06236626-2B8D-4CFD-8373-D3D82DBD2F3E}" srcOrd="0" destOrd="0" presId="urn:microsoft.com/office/officeart/2018/2/layout/IconVerticalSolidList"/>
    <dgm:cxn modelId="{008B247D-18C5-4C82-B872-6C8BF779B95A}" type="presParOf" srcId="{06236626-2B8D-4CFD-8373-D3D82DBD2F3E}" destId="{6C8D50D2-B647-4001-8AEF-20301D812EED}" srcOrd="0" destOrd="0" presId="urn:microsoft.com/office/officeart/2018/2/layout/IconVerticalSolidList"/>
    <dgm:cxn modelId="{C734A8E5-DD7B-47BA-B78D-1E28D7985DF8}" type="presParOf" srcId="{06236626-2B8D-4CFD-8373-D3D82DBD2F3E}" destId="{B8D91977-FD6A-4AE7-AC63-1AEFDC2C6469}" srcOrd="1" destOrd="0" presId="urn:microsoft.com/office/officeart/2018/2/layout/IconVerticalSolidList"/>
    <dgm:cxn modelId="{DD527DCA-1A4D-4882-841D-FECA52BAA5B6}" type="presParOf" srcId="{06236626-2B8D-4CFD-8373-D3D82DBD2F3E}" destId="{9459F212-2384-429B-ACAF-AB6388C2E841}" srcOrd="2" destOrd="0" presId="urn:microsoft.com/office/officeart/2018/2/layout/IconVerticalSolidList"/>
    <dgm:cxn modelId="{284607EE-911E-409D-9A39-817064CBD7F1}" type="presParOf" srcId="{06236626-2B8D-4CFD-8373-D3D82DBD2F3E}" destId="{D81FD203-A0E1-42DF-B65D-71BA923D8375}" srcOrd="3" destOrd="0" presId="urn:microsoft.com/office/officeart/2018/2/layout/IconVerticalSolidList"/>
    <dgm:cxn modelId="{9AAA484E-22A7-4C3D-8C29-0D3F78180A7A}" type="presParOf" srcId="{71D99CC1-BDDF-4AD5-8BD3-7A148E6E8792}" destId="{06504B48-B79C-4BCC-AE3A-FBC05503354B}" srcOrd="1" destOrd="0" presId="urn:microsoft.com/office/officeart/2018/2/layout/IconVerticalSolidList"/>
    <dgm:cxn modelId="{92F3ED96-8FD6-41FC-AF5D-4FD336591E6F}" type="presParOf" srcId="{71D99CC1-BDDF-4AD5-8BD3-7A148E6E8792}" destId="{5AF397A3-44B0-4672-BEC9-4BA748D18525}" srcOrd="2" destOrd="0" presId="urn:microsoft.com/office/officeart/2018/2/layout/IconVerticalSolidList"/>
    <dgm:cxn modelId="{F9A75DE6-7FBB-48E2-9F74-54DDF8C344B7}" type="presParOf" srcId="{5AF397A3-44B0-4672-BEC9-4BA748D18525}" destId="{9E749452-33E0-4DCD-B6C8-B0B568654309}" srcOrd="0" destOrd="0" presId="urn:microsoft.com/office/officeart/2018/2/layout/IconVerticalSolidList"/>
    <dgm:cxn modelId="{BF293F07-7F74-4161-AB39-7888AD65E61B}" type="presParOf" srcId="{5AF397A3-44B0-4672-BEC9-4BA748D18525}" destId="{63B02EE2-E1C6-41E8-9DBE-28E7AB135F6D}" srcOrd="1" destOrd="0" presId="urn:microsoft.com/office/officeart/2018/2/layout/IconVerticalSolidList"/>
    <dgm:cxn modelId="{549728A2-D4B7-47FD-802D-22FE3A84A74F}" type="presParOf" srcId="{5AF397A3-44B0-4672-BEC9-4BA748D18525}" destId="{EF88CF9F-7337-4E16-94E0-F7A5E942459D}" srcOrd="2" destOrd="0" presId="urn:microsoft.com/office/officeart/2018/2/layout/IconVerticalSolidList"/>
    <dgm:cxn modelId="{306964BB-2E35-403D-8235-58C6E9A9B1B0}" type="presParOf" srcId="{5AF397A3-44B0-4672-BEC9-4BA748D18525}" destId="{BC03ECC2-983D-47DD-B3BF-4035040A9851}" srcOrd="3" destOrd="0" presId="urn:microsoft.com/office/officeart/2018/2/layout/IconVerticalSolidList"/>
    <dgm:cxn modelId="{C2E278FA-49C3-48CF-B49E-A2E3AE8064D7}" type="presParOf" srcId="{71D99CC1-BDDF-4AD5-8BD3-7A148E6E8792}" destId="{BE3AEED0-B493-4FC0-8BA7-36AF4F718E76}" srcOrd="3" destOrd="0" presId="urn:microsoft.com/office/officeart/2018/2/layout/IconVerticalSolidList"/>
    <dgm:cxn modelId="{8A7B6662-2CB8-4271-8473-97FF307E42C7}" type="presParOf" srcId="{71D99CC1-BDDF-4AD5-8BD3-7A148E6E8792}" destId="{EBE0C865-0A34-4B0E-9358-8177A106A339}" srcOrd="4" destOrd="0" presId="urn:microsoft.com/office/officeart/2018/2/layout/IconVerticalSolidList"/>
    <dgm:cxn modelId="{E90C9B24-7E78-4732-8E4E-FE7652B37AC2}" type="presParOf" srcId="{EBE0C865-0A34-4B0E-9358-8177A106A339}" destId="{BD75FCCE-CC29-476C-935B-C493F3565B6C}" srcOrd="0" destOrd="0" presId="urn:microsoft.com/office/officeart/2018/2/layout/IconVerticalSolidList"/>
    <dgm:cxn modelId="{774215F5-A5C0-467E-B80F-57D09C7AE3F2}" type="presParOf" srcId="{EBE0C865-0A34-4B0E-9358-8177A106A339}" destId="{8C1C5F5F-E13D-48D1-ACAF-8E2C03DEE05D}" srcOrd="1" destOrd="0" presId="urn:microsoft.com/office/officeart/2018/2/layout/IconVerticalSolidList"/>
    <dgm:cxn modelId="{06F77A05-D604-4890-956D-F372C63F76C9}" type="presParOf" srcId="{EBE0C865-0A34-4B0E-9358-8177A106A339}" destId="{8E6FA7D3-FCD1-4A34-BB40-970DD738E877}" srcOrd="2" destOrd="0" presId="urn:microsoft.com/office/officeart/2018/2/layout/IconVerticalSolidList"/>
    <dgm:cxn modelId="{8A124839-F8E8-444F-A150-3E4B0E03E0C2}" type="presParOf" srcId="{EBE0C865-0A34-4B0E-9358-8177A106A339}" destId="{130BE6C0-A59E-4131-934C-084FF7BD4D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4EF1CD-A280-471C-B011-0F3E97CBEAA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024BDD-7151-4811-9AFC-690D65AF66A7}">
      <dgm:prSet custT="1"/>
      <dgm:spPr/>
      <dgm:t>
        <a:bodyPr/>
        <a:lstStyle/>
        <a:p>
          <a:pPr>
            <a:lnSpc>
              <a:spcPct val="100000"/>
            </a:lnSpc>
          </a:pPr>
          <a:r>
            <a:rPr lang="en-US" sz="2800" b="0" i="0" dirty="0">
              <a:latin typeface="Calibri" panose="020F0502020204030204" pitchFamily="34" charset="0"/>
              <a:cs typeface="Calibri" panose="020F0502020204030204" pitchFamily="34" charset="0"/>
            </a:rPr>
            <a:t>The nature of the interaction between humans and wildlife has changed in urban and suburban environments [1]. </a:t>
          </a:r>
        </a:p>
      </dgm:t>
    </dgm:pt>
    <dgm:pt modelId="{928C87C0-8612-4678-8F39-26921B7BDC0E}" type="parTrans" cxnId="{759F57E9-996F-47CE-8A31-0D138BCD5E32}">
      <dgm:prSet/>
      <dgm:spPr/>
      <dgm:t>
        <a:bodyPr/>
        <a:lstStyle/>
        <a:p>
          <a:endParaRPr lang="en-US"/>
        </a:p>
      </dgm:t>
    </dgm:pt>
    <dgm:pt modelId="{73614E8D-F6BF-43BD-A291-5EA29F2CD43C}" type="sibTrans" cxnId="{759F57E9-996F-47CE-8A31-0D138BCD5E32}">
      <dgm:prSet/>
      <dgm:spPr/>
      <dgm:t>
        <a:bodyPr/>
        <a:lstStyle/>
        <a:p>
          <a:pPr>
            <a:lnSpc>
              <a:spcPct val="100000"/>
            </a:lnSpc>
          </a:pPr>
          <a:endParaRPr lang="en-US"/>
        </a:p>
      </dgm:t>
    </dgm:pt>
    <dgm:pt modelId="{8A2AFC54-F320-484C-875C-313DD38BC39C}">
      <dgm:prSet custT="1"/>
      <dgm:spPr/>
      <dgm:t>
        <a:bodyPr/>
        <a:lstStyle/>
        <a:p>
          <a:pPr>
            <a:lnSpc>
              <a:spcPct val="100000"/>
            </a:lnSpc>
          </a:pPr>
          <a:r>
            <a:rPr lang="en-US" sz="2800" b="0" i="0" dirty="0">
              <a:latin typeface="Calibri" panose="020F0502020204030204" pitchFamily="34" charset="0"/>
              <a:cs typeface="Calibri" panose="020F0502020204030204" pitchFamily="34" charset="0"/>
            </a:rPr>
            <a:t>An example of this shift is the increase in urban area wild boar population [2].</a:t>
          </a:r>
        </a:p>
      </dgm:t>
    </dgm:pt>
    <dgm:pt modelId="{980B1910-DCE4-4525-8785-E1CD64125326}" type="parTrans" cxnId="{2B84C846-69CF-44EF-8055-F53CE5D67894}">
      <dgm:prSet/>
      <dgm:spPr/>
      <dgm:t>
        <a:bodyPr/>
        <a:lstStyle/>
        <a:p>
          <a:endParaRPr lang="en-US"/>
        </a:p>
      </dgm:t>
    </dgm:pt>
    <dgm:pt modelId="{A2E84434-022A-47AC-B891-63258DE1CC01}" type="sibTrans" cxnId="{2B84C846-69CF-44EF-8055-F53CE5D67894}">
      <dgm:prSet/>
      <dgm:spPr/>
      <dgm:t>
        <a:bodyPr/>
        <a:lstStyle/>
        <a:p>
          <a:endParaRPr lang="en-US"/>
        </a:p>
      </dgm:t>
    </dgm:pt>
    <dgm:pt modelId="{76D10C01-EC2A-42AC-96C5-B7F6F28C83D5}" type="pres">
      <dgm:prSet presAssocID="{7E4EF1CD-A280-471C-B011-0F3E97CBEAA3}" presName="root" presStyleCnt="0">
        <dgm:presLayoutVars>
          <dgm:dir/>
          <dgm:resizeHandles val="exact"/>
        </dgm:presLayoutVars>
      </dgm:prSet>
      <dgm:spPr/>
    </dgm:pt>
    <dgm:pt modelId="{880B195B-A11E-4325-8C3A-063911A1F7EE}" type="pres">
      <dgm:prSet presAssocID="{7E4EF1CD-A280-471C-B011-0F3E97CBEAA3}" presName="container" presStyleCnt="0">
        <dgm:presLayoutVars>
          <dgm:dir/>
          <dgm:resizeHandles val="exact"/>
        </dgm:presLayoutVars>
      </dgm:prSet>
      <dgm:spPr/>
    </dgm:pt>
    <dgm:pt modelId="{5E45F38B-CA7F-4F24-A2C5-D6DA32FCA303}" type="pres">
      <dgm:prSet presAssocID="{BD024BDD-7151-4811-9AFC-690D65AF66A7}" presName="compNode" presStyleCnt="0"/>
      <dgm:spPr/>
    </dgm:pt>
    <dgm:pt modelId="{D37FA257-09E8-4A31-9F71-DFB8FDB6A16F}" type="pres">
      <dgm:prSet presAssocID="{BD024BDD-7151-4811-9AFC-690D65AF66A7}" presName="iconBgRect" presStyleLbl="bgShp" presStyleIdx="0" presStyleCnt="2"/>
      <dgm:spPr/>
    </dgm:pt>
    <dgm:pt modelId="{3B9F3E4E-D3DA-4630-971A-36575F483C70}" type="pres">
      <dgm:prSet presAssocID="{BD024BDD-7151-4811-9AFC-690D65AF66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64F1C82E-0C26-4360-B84C-667FF33F275A}" type="pres">
      <dgm:prSet presAssocID="{BD024BDD-7151-4811-9AFC-690D65AF66A7}" presName="spaceRect" presStyleCnt="0"/>
      <dgm:spPr/>
    </dgm:pt>
    <dgm:pt modelId="{CE53F7CE-C1FF-437C-B4D8-A2D7F057A090}" type="pres">
      <dgm:prSet presAssocID="{BD024BDD-7151-4811-9AFC-690D65AF66A7}" presName="textRect" presStyleLbl="revTx" presStyleIdx="0" presStyleCnt="2" custScaleX="140356" custLinFactNeighborX="13705" custLinFactNeighborY="1584">
        <dgm:presLayoutVars>
          <dgm:chMax val="1"/>
          <dgm:chPref val="1"/>
        </dgm:presLayoutVars>
      </dgm:prSet>
      <dgm:spPr/>
    </dgm:pt>
    <dgm:pt modelId="{EF4C589A-CE3C-41B7-AE56-207707551DAD}" type="pres">
      <dgm:prSet presAssocID="{73614E8D-F6BF-43BD-A291-5EA29F2CD43C}" presName="sibTrans" presStyleLbl="sibTrans2D1" presStyleIdx="0" presStyleCnt="0"/>
      <dgm:spPr/>
    </dgm:pt>
    <dgm:pt modelId="{33C51D90-0889-4A41-A9E2-196BF7B5810D}" type="pres">
      <dgm:prSet presAssocID="{8A2AFC54-F320-484C-875C-313DD38BC39C}" presName="compNode" presStyleCnt="0"/>
      <dgm:spPr/>
    </dgm:pt>
    <dgm:pt modelId="{C543F989-2E01-4D4B-8151-D9969715BEB9}" type="pres">
      <dgm:prSet presAssocID="{8A2AFC54-F320-484C-875C-313DD38BC39C}" presName="iconBgRect" presStyleLbl="bgShp" presStyleIdx="1" presStyleCnt="2"/>
      <dgm:spPr/>
    </dgm:pt>
    <dgm:pt modelId="{7BDFFE9D-9484-436E-B7BF-E10B7ABF99A3}" type="pres">
      <dgm:prSet presAssocID="{8A2AFC54-F320-484C-875C-313DD38BC3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g"/>
        </a:ext>
      </dgm:extLst>
    </dgm:pt>
    <dgm:pt modelId="{B74DE015-C5FC-46D4-97B9-7CC190AB3674}" type="pres">
      <dgm:prSet presAssocID="{8A2AFC54-F320-484C-875C-313DD38BC39C}" presName="spaceRect" presStyleCnt="0"/>
      <dgm:spPr/>
    </dgm:pt>
    <dgm:pt modelId="{551D3B9A-5CA5-4820-9D60-AA10F3DA3C3D}" type="pres">
      <dgm:prSet presAssocID="{8A2AFC54-F320-484C-875C-313DD38BC39C}" presName="textRect" presStyleLbl="revTx" presStyleIdx="1" presStyleCnt="2" custScaleX="115285" custLinFactNeighborX="1979" custLinFactNeighborY="-1630">
        <dgm:presLayoutVars>
          <dgm:chMax val="1"/>
          <dgm:chPref val="1"/>
        </dgm:presLayoutVars>
      </dgm:prSet>
      <dgm:spPr/>
    </dgm:pt>
  </dgm:ptLst>
  <dgm:cxnLst>
    <dgm:cxn modelId="{1412B028-9E9C-034A-8373-1D0992A2689C}" type="presOf" srcId="{8A2AFC54-F320-484C-875C-313DD38BC39C}" destId="{551D3B9A-5CA5-4820-9D60-AA10F3DA3C3D}" srcOrd="0" destOrd="0" presId="urn:microsoft.com/office/officeart/2018/2/layout/IconCircleList"/>
    <dgm:cxn modelId="{286FE93E-5904-BE42-A410-F33C17D4DCEB}" type="presOf" srcId="{BD024BDD-7151-4811-9AFC-690D65AF66A7}" destId="{CE53F7CE-C1FF-437C-B4D8-A2D7F057A090}" srcOrd="0" destOrd="0" presId="urn:microsoft.com/office/officeart/2018/2/layout/IconCircleList"/>
    <dgm:cxn modelId="{2B84C846-69CF-44EF-8055-F53CE5D67894}" srcId="{7E4EF1CD-A280-471C-B011-0F3E97CBEAA3}" destId="{8A2AFC54-F320-484C-875C-313DD38BC39C}" srcOrd="1" destOrd="0" parTransId="{980B1910-DCE4-4525-8785-E1CD64125326}" sibTransId="{A2E84434-022A-47AC-B891-63258DE1CC01}"/>
    <dgm:cxn modelId="{57530980-1E96-DE43-A627-B0882B615C25}" type="presOf" srcId="{73614E8D-F6BF-43BD-A291-5EA29F2CD43C}" destId="{EF4C589A-CE3C-41B7-AE56-207707551DAD}" srcOrd="0" destOrd="0" presId="urn:microsoft.com/office/officeart/2018/2/layout/IconCircleList"/>
    <dgm:cxn modelId="{C4F2E1A3-99BB-4142-A70C-FB70737B6B55}" type="presOf" srcId="{7E4EF1CD-A280-471C-B011-0F3E97CBEAA3}" destId="{76D10C01-EC2A-42AC-96C5-B7F6F28C83D5}" srcOrd="0" destOrd="0" presId="urn:microsoft.com/office/officeart/2018/2/layout/IconCircleList"/>
    <dgm:cxn modelId="{759F57E9-996F-47CE-8A31-0D138BCD5E32}" srcId="{7E4EF1CD-A280-471C-B011-0F3E97CBEAA3}" destId="{BD024BDD-7151-4811-9AFC-690D65AF66A7}" srcOrd="0" destOrd="0" parTransId="{928C87C0-8612-4678-8F39-26921B7BDC0E}" sibTransId="{73614E8D-F6BF-43BD-A291-5EA29F2CD43C}"/>
    <dgm:cxn modelId="{302E85D6-47BD-7E47-8ECC-0BF2218A39D1}" type="presParOf" srcId="{76D10C01-EC2A-42AC-96C5-B7F6F28C83D5}" destId="{880B195B-A11E-4325-8C3A-063911A1F7EE}" srcOrd="0" destOrd="0" presId="urn:microsoft.com/office/officeart/2018/2/layout/IconCircleList"/>
    <dgm:cxn modelId="{30217782-7EEF-5C44-9F29-F38785DB267A}" type="presParOf" srcId="{880B195B-A11E-4325-8C3A-063911A1F7EE}" destId="{5E45F38B-CA7F-4F24-A2C5-D6DA32FCA303}" srcOrd="0" destOrd="0" presId="urn:microsoft.com/office/officeart/2018/2/layout/IconCircleList"/>
    <dgm:cxn modelId="{C701DD43-C311-9945-BF89-8E098419F174}" type="presParOf" srcId="{5E45F38B-CA7F-4F24-A2C5-D6DA32FCA303}" destId="{D37FA257-09E8-4A31-9F71-DFB8FDB6A16F}" srcOrd="0" destOrd="0" presId="urn:microsoft.com/office/officeart/2018/2/layout/IconCircleList"/>
    <dgm:cxn modelId="{BBF51A15-9FFC-1F4B-BFA2-71C076835429}" type="presParOf" srcId="{5E45F38B-CA7F-4F24-A2C5-D6DA32FCA303}" destId="{3B9F3E4E-D3DA-4630-971A-36575F483C70}" srcOrd="1" destOrd="0" presId="urn:microsoft.com/office/officeart/2018/2/layout/IconCircleList"/>
    <dgm:cxn modelId="{BC17F15D-7355-0140-89F8-AADD98B193E3}" type="presParOf" srcId="{5E45F38B-CA7F-4F24-A2C5-D6DA32FCA303}" destId="{64F1C82E-0C26-4360-B84C-667FF33F275A}" srcOrd="2" destOrd="0" presId="urn:microsoft.com/office/officeart/2018/2/layout/IconCircleList"/>
    <dgm:cxn modelId="{07D8A943-405A-0E4B-B454-738A30D0CA09}" type="presParOf" srcId="{5E45F38B-CA7F-4F24-A2C5-D6DA32FCA303}" destId="{CE53F7CE-C1FF-437C-B4D8-A2D7F057A090}" srcOrd="3" destOrd="0" presId="urn:microsoft.com/office/officeart/2018/2/layout/IconCircleList"/>
    <dgm:cxn modelId="{E468ABD5-9DCD-434F-93A7-D2D983C895C7}" type="presParOf" srcId="{880B195B-A11E-4325-8C3A-063911A1F7EE}" destId="{EF4C589A-CE3C-41B7-AE56-207707551DAD}" srcOrd="1" destOrd="0" presId="urn:microsoft.com/office/officeart/2018/2/layout/IconCircleList"/>
    <dgm:cxn modelId="{736032D5-28BA-E848-A8BF-7973EE6AF792}" type="presParOf" srcId="{880B195B-A11E-4325-8C3A-063911A1F7EE}" destId="{33C51D90-0889-4A41-A9E2-196BF7B5810D}" srcOrd="2" destOrd="0" presId="urn:microsoft.com/office/officeart/2018/2/layout/IconCircleList"/>
    <dgm:cxn modelId="{C360D203-2A1B-1C49-A0BC-0FCC9A71F733}" type="presParOf" srcId="{33C51D90-0889-4A41-A9E2-196BF7B5810D}" destId="{C543F989-2E01-4D4B-8151-D9969715BEB9}" srcOrd="0" destOrd="0" presId="urn:microsoft.com/office/officeart/2018/2/layout/IconCircleList"/>
    <dgm:cxn modelId="{60565930-550E-4143-B142-8205E822A578}" type="presParOf" srcId="{33C51D90-0889-4A41-A9E2-196BF7B5810D}" destId="{7BDFFE9D-9484-436E-B7BF-E10B7ABF99A3}" srcOrd="1" destOrd="0" presId="urn:microsoft.com/office/officeart/2018/2/layout/IconCircleList"/>
    <dgm:cxn modelId="{F661852F-0D66-4F4B-878D-7A3B19B0762C}" type="presParOf" srcId="{33C51D90-0889-4A41-A9E2-196BF7B5810D}" destId="{B74DE015-C5FC-46D4-97B9-7CC190AB3674}" srcOrd="2" destOrd="0" presId="urn:microsoft.com/office/officeart/2018/2/layout/IconCircleList"/>
    <dgm:cxn modelId="{750EF6C7-B055-2C4A-86FD-848303F370C6}" type="presParOf" srcId="{33C51D90-0889-4A41-A9E2-196BF7B5810D}" destId="{551D3B9A-5CA5-4820-9D60-AA10F3DA3C3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A032A2-14C7-4C63-B62B-47C3913D187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66CA15C-4754-4801-B07B-9766F4A70639}">
      <dgm:prSet custT="1"/>
      <dgm:spPr/>
      <dgm:t>
        <a:bodyPr/>
        <a:lstStyle/>
        <a:p>
          <a:r>
            <a:rPr lang="en-US" sz="2000" b="0" i="0" dirty="0">
              <a:latin typeface="Calibri Light" panose="020F0302020204030204" pitchFamily="34" charset="0"/>
              <a:cs typeface="Calibri Light" panose="020F0302020204030204" pitchFamily="34" charset="0"/>
            </a:rPr>
            <a:t>Causing traffic accidents on dark roads at night</a:t>
          </a:r>
        </a:p>
      </dgm:t>
    </dgm:pt>
    <dgm:pt modelId="{F75B3098-2D53-4DF2-926C-B73FB660426C}" type="parTrans" cxnId="{2B386165-88A1-4595-8CDB-2A8DA9A24246}">
      <dgm:prSet/>
      <dgm:spPr/>
      <dgm:t>
        <a:bodyPr/>
        <a:lstStyle/>
        <a:p>
          <a:endParaRPr lang="en-US"/>
        </a:p>
      </dgm:t>
    </dgm:pt>
    <dgm:pt modelId="{FDCE9300-EA73-4936-9B63-89B810AC3B45}" type="sibTrans" cxnId="{2B386165-88A1-4595-8CDB-2A8DA9A24246}">
      <dgm:prSet/>
      <dgm:spPr/>
      <dgm:t>
        <a:bodyPr/>
        <a:lstStyle/>
        <a:p>
          <a:endParaRPr lang="en-US"/>
        </a:p>
      </dgm:t>
    </dgm:pt>
    <dgm:pt modelId="{BD28D8E7-1B5B-4EB4-AE6A-287C555E254B}">
      <dgm:prSet custT="1"/>
      <dgm:spPr/>
      <dgm:t>
        <a:bodyPr/>
        <a:lstStyle/>
        <a:p>
          <a:r>
            <a:rPr lang="en-US" sz="2000" b="0" i="0" dirty="0">
              <a:latin typeface="Calibri Light" panose="020F0302020204030204" pitchFamily="34" charset="0"/>
              <a:cs typeface="Calibri Light" panose="020F0302020204030204" pitchFamily="34" charset="0"/>
            </a:rPr>
            <a:t>Causing pollution by knocking over garbage bins [5] </a:t>
          </a:r>
        </a:p>
      </dgm:t>
    </dgm:pt>
    <dgm:pt modelId="{3FFB1372-9B4C-4170-A772-1FCD24EBA1EA}" type="parTrans" cxnId="{2DCCED47-D7B4-4D40-8DCC-61C753C1713A}">
      <dgm:prSet/>
      <dgm:spPr/>
      <dgm:t>
        <a:bodyPr/>
        <a:lstStyle/>
        <a:p>
          <a:endParaRPr lang="en-US"/>
        </a:p>
      </dgm:t>
    </dgm:pt>
    <dgm:pt modelId="{F9BA99D9-D17F-4DFF-95E2-CB6DBBFEAAC3}" type="sibTrans" cxnId="{2DCCED47-D7B4-4D40-8DCC-61C753C1713A}">
      <dgm:prSet/>
      <dgm:spPr/>
      <dgm:t>
        <a:bodyPr/>
        <a:lstStyle/>
        <a:p>
          <a:endParaRPr lang="en-US"/>
        </a:p>
      </dgm:t>
    </dgm:pt>
    <dgm:pt modelId="{043EE41C-3CBD-4D6A-8ED0-5AA870F12DA8}">
      <dgm:prSet custT="1"/>
      <dgm:spPr/>
      <dgm:t>
        <a:bodyPr/>
        <a:lstStyle/>
        <a:p>
          <a:r>
            <a:rPr lang="en-US" sz="2000" b="0" i="0" dirty="0">
              <a:latin typeface="Calibri Light" panose="020F0302020204030204" pitchFamily="34" charset="0"/>
              <a:cs typeface="Calibri Light" panose="020F0302020204030204" pitchFamily="34" charset="0"/>
            </a:rPr>
            <a:t>Carrying diseases [6] </a:t>
          </a:r>
        </a:p>
      </dgm:t>
    </dgm:pt>
    <dgm:pt modelId="{C1E0E748-BA2A-4AD8-938A-292EDE3027C0}" type="parTrans" cxnId="{3CF96090-8FBD-4A9D-806D-33542C473CA2}">
      <dgm:prSet/>
      <dgm:spPr/>
      <dgm:t>
        <a:bodyPr/>
        <a:lstStyle/>
        <a:p>
          <a:endParaRPr lang="en-US"/>
        </a:p>
      </dgm:t>
    </dgm:pt>
    <dgm:pt modelId="{1611BBD3-77B0-45F6-B5D7-0F0F7819EB00}" type="sibTrans" cxnId="{3CF96090-8FBD-4A9D-806D-33542C473CA2}">
      <dgm:prSet/>
      <dgm:spPr/>
      <dgm:t>
        <a:bodyPr/>
        <a:lstStyle/>
        <a:p>
          <a:endParaRPr lang="en-US"/>
        </a:p>
      </dgm:t>
    </dgm:pt>
    <dgm:pt modelId="{672F0F06-5ECE-4096-8C25-56C767533690}">
      <dgm:prSet custT="1"/>
      <dgm:spPr/>
      <dgm:t>
        <a:bodyPr/>
        <a:lstStyle/>
        <a:p>
          <a:r>
            <a:rPr lang="en-US" sz="2000" b="0" i="0" dirty="0">
              <a:latin typeface="Calibri Light" panose="020F0302020204030204" pitchFamily="34" charset="0"/>
              <a:cs typeface="Calibri Light" panose="020F0302020204030204" pitchFamily="34" charset="0"/>
            </a:rPr>
            <a:t>Attacking and injuring HC residents</a:t>
          </a:r>
        </a:p>
      </dgm:t>
    </dgm:pt>
    <dgm:pt modelId="{030FAC83-5BF4-48C5-B536-B255E04B9305}" type="parTrans" cxnId="{527E0880-EFA0-47F0-8316-25A98F9C837F}">
      <dgm:prSet/>
      <dgm:spPr/>
      <dgm:t>
        <a:bodyPr/>
        <a:lstStyle/>
        <a:p>
          <a:endParaRPr lang="en-US"/>
        </a:p>
      </dgm:t>
    </dgm:pt>
    <dgm:pt modelId="{0CADED76-C392-4185-85D5-FEFC81FA2FFE}" type="sibTrans" cxnId="{527E0880-EFA0-47F0-8316-25A98F9C837F}">
      <dgm:prSet/>
      <dgm:spPr/>
      <dgm:t>
        <a:bodyPr/>
        <a:lstStyle/>
        <a:p>
          <a:endParaRPr lang="en-US"/>
        </a:p>
      </dgm:t>
    </dgm:pt>
    <dgm:pt modelId="{95F340AB-C58F-8543-8695-1DC0A8317B0F}" type="pres">
      <dgm:prSet presAssocID="{E0A032A2-14C7-4C63-B62B-47C3913D1876}" presName="hierChild1" presStyleCnt="0">
        <dgm:presLayoutVars>
          <dgm:chPref val="1"/>
          <dgm:dir/>
          <dgm:animOne val="branch"/>
          <dgm:animLvl val="lvl"/>
          <dgm:resizeHandles/>
        </dgm:presLayoutVars>
      </dgm:prSet>
      <dgm:spPr/>
    </dgm:pt>
    <dgm:pt modelId="{D0D7D4C3-162D-C64E-A0EC-3119DFCDA03A}" type="pres">
      <dgm:prSet presAssocID="{066CA15C-4754-4801-B07B-9766F4A70639}" presName="hierRoot1" presStyleCnt="0"/>
      <dgm:spPr/>
    </dgm:pt>
    <dgm:pt modelId="{22E786F8-04FF-634B-BC1D-1013B8BD2EFB}" type="pres">
      <dgm:prSet presAssocID="{066CA15C-4754-4801-B07B-9766F4A70639}" presName="composite" presStyleCnt="0"/>
      <dgm:spPr/>
    </dgm:pt>
    <dgm:pt modelId="{AD6F0C63-953F-0B40-8F62-A68BD9652046}" type="pres">
      <dgm:prSet presAssocID="{066CA15C-4754-4801-B07B-9766F4A70639}" presName="background" presStyleLbl="node0" presStyleIdx="0" presStyleCnt="4"/>
      <dgm:spPr/>
    </dgm:pt>
    <dgm:pt modelId="{778C2334-F5F9-8B43-8955-E6C031E0C2EB}" type="pres">
      <dgm:prSet presAssocID="{066CA15C-4754-4801-B07B-9766F4A70639}" presName="text" presStyleLbl="fgAcc0" presStyleIdx="0" presStyleCnt="4">
        <dgm:presLayoutVars>
          <dgm:chPref val="3"/>
        </dgm:presLayoutVars>
      </dgm:prSet>
      <dgm:spPr/>
    </dgm:pt>
    <dgm:pt modelId="{F640113A-4C1D-9647-ABDB-FA582FF8F798}" type="pres">
      <dgm:prSet presAssocID="{066CA15C-4754-4801-B07B-9766F4A70639}" presName="hierChild2" presStyleCnt="0"/>
      <dgm:spPr/>
    </dgm:pt>
    <dgm:pt modelId="{8B056D23-1715-BC41-A6CB-B5D0C34210AE}" type="pres">
      <dgm:prSet presAssocID="{BD28D8E7-1B5B-4EB4-AE6A-287C555E254B}" presName="hierRoot1" presStyleCnt="0"/>
      <dgm:spPr/>
    </dgm:pt>
    <dgm:pt modelId="{57027A6B-51B3-4D4B-AE0E-F44F17A4B591}" type="pres">
      <dgm:prSet presAssocID="{BD28D8E7-1B5B-4EB4-AE6A-287C555E254B}" presName="composite" presStyleCnt="0"/>
      <dgm:spPr/>
    </dgm:pt>
    <dgm:pt modelId="{9EE78A80-5CD0-6C49-9AC7-C7F228A06904}" type="pres">
      <dgm:prSet presAssocID="{BD28D8E7-1B5B-4EB4-AE6A-287C555E254B}" presName="background" presStyleLbl="node0" presStyleIdx="1" presStyleCnt="4"/>
      <dgm:spPr/>
    </dgm:pt>
    <dgm:pt modelId="{01490B31-0D00-DB4D-B348-14973CE24277}" type="pres">
      <dgm:prSet presAssocID="{BD28D8E7-1B5B-4EB4-AE6A-287C555E254B}" presName="text" presStyleLbl="fgAcc0" presStyleIdx="1" presStyleCnt="4" custLinFactNeighborY="689">
        <dgm:presLayoutVars>
          <dgm:chPref val="3"/>
        </dgm:presLayoutVars>
      </dgm:prSet>
      <dgm:spPr/>
    </dgm:pt>
    <dgm:pt modelId="{4BD2C734-522A-AD43-894E-12519874B2CA}" type="pres">
      <dgm:prSet presAssocID="{BD28D8E7-1B5B-4EB4-AE6A-287C555E254B}" presName="hierChild2" presStyleCnt="0"/>
      <dgm:spPr/>
    </dgm:pt>
    <dgm:pt modelId="{D0B88EF1-2A35-9D4E-ACA3-9A873F9E394D}" type="pres">
      <dgm:prSet presAssocID="{043EE41C-3CBD-4D6A-8ED0-5AA870F12DA8}" presName="hierRoot1" presStyleCnt="0"/>
      <dgm:spPr/>
    </dgm:pt>
    <dgm:pt modelId="{CF01F17F-3DEA-1640-A073-3041C38CC535}" type="pres">
      <dgm:prSet presAssocID="{043EE41C-3CBD-4D6A-8ED0-5AA870F12DA8}" presName="composite" presStyleCnt="0"/>
      <dgm:spPr/>
    </dgm:pt>
    <dgm:pt modelId="{A1A8A6D1-97D4-7649-B4A2-722565E10F29}" type="pres">
      <dgm:prSet presAssocID="{043EE41C-3CBD-4D6A-8ED0-5AA870F12DA8}" presName="background" presStyleLbl="node0" presStyleIdx="2" presStyleCnt="4"/>
      <dgm:spPr/>
    </dgm:pt>
    <dgm:pt modelId="{BD2561B8-D04F-C94F-9A33-CDD020AE98A3}" type="pres">
      <dgm:prSet presAssocID="{043EE41C-3CBD-4D6A-8ED0-5AA870F12DA8}" presName="text" presStyleLbl="fgAcc0" presStyleIdx="2" presStyleCnt="4">
        <dgm:presLayoutVars>
          <dgm:chPref val="3"/>
        </dgm:presLayoutVars>
      </dgm:prSet>
      <dgm:spPr/>
    </dgm:pt>
    <dgm:pt modelId="{60AF4507-B249-0049-901E-430191453E85}" type="pres">
      <dgm:prSet presAssocID="{043EE41C-3CBD-4D6A-8ED0-5AA870F12DA8}" presName="hierChild2" presStyleCnt="0"/>
      <dgm:spPr/>
    </dgm:pt>
    <dgm:pt modelId="{DCDE0CB0-F39F-5444-8BEE-2FFF2F3A24AB}" type="pres">
      <dgm:prSet presAssocID="{672F0F06-5ECE-4096-8C25-56C767533690}" presName="hierRoot1" presStyleCnt="0"/>
      <dgm:spPr/>
    </dgm:pt>
    <dgm:pt modelId="{BC51536C-F61E-C247-B20C-CE4FB6FB5A13}" type="pres">
      <dgm:prSet presAssocID="{672F0F06-5ECE-4096-8C25-56C767533690}" presName="composite" presStyleCnt="0"/>
      <dgm:spPr/>
    </dgm:pt>
    <dgm:pt modelId="{EA2420ED-45DE-F841-979A-50705321AD1F}" type="pres">
      <dgm:prSet presAssocID="{672F0F06-5ECE-4096-8C25-56C767533690}" presName="background" presStyleLbl="node0" presStyleIdx="3" presStyleCnt="4"/>
      <dgm:spPr/>
    </dgm:pt>
    <dgm:pt modelId="{F906BDED-C2E4-A147-A6EE-08FCAFB9F809}" type="pres">
      <dgm:prSet presAssocID="{672F0F06-5ECE-4096-8C25-56C767533690}" presName="text" presStyleLbl="fgAcc0" presStyleIdx="3" presStyleCnt="4">
        <dgm:presLayoutVars>
          <dgm:chPref val="3"/>
        </dgm:presLayoutVars>
      </dgm:prSet>
      <dgm:spPr/>
    </dgm:pt>
    <dgm:pt modelId="{260D212A-6ED3-7240-A2AA-21C7F093C512}" type="pres">
      <dgm:prSet presAssocID="{672F0F06-5ECE-4096-8C25-56C767533690}" presName="hierChild2" presStyleCnt="0"/>
      <dgm:spPr/>
    </dgm:pt>
  </dgm:ptLst>
  <dgm:cxnLst>
    <dgm:cxn modelId="{ED24B823-02D3-204F-BFE9-F66C8DB1E521}" type="presOf" srcId="{BD28D8E7-1B5B-4EB4-AE6A-287C555E254B}" destId="{01490B31-0D00-DB4D-B348-14973CE24277}" srcOrd="0" destOrd="0" presId="urn:microsoft.com/office/officeart/2005/8/layout/hierarchy1"/>
    <dgm:cxn modelId="{2DCCED47-D7B4-4D40-8DCC-61C753C1713A}" srcId="{E0A032A2-14C7-4C63-B62B-47C3913D1876}" destId="{BD28D8E7-1B5B-4EB4-AE6A-287C555E254B}" srcOrd="1" destOrd="0" parTransId="{3FFB1372-9B4C-4170-A772-1FCD24EBA1EA}" sibTransId="{F9BA99D9-D17F-4DFF-95E2-CB6DBBFEAAC3}"/>
    <dgm:cxn modelId="{2B386165-88A1-4595-8CDB-2A8DA9A24246}" srcId="{E0A032A2-14C7-4C63-B62B-47C3913D1876}" destId="{066CA15C-4754-4801-B07B-9766F4A70639}" srcOrd="0" destOrd="0" parTransId="{F75B3098-2D53-4DF2-926C-B73FB660426C}" sibTransId="{FDCE9300-EA73-4936-9B63-89B810AC3B45}"/>
    <dgm:cxn modelId="{527E0880-EFA0-47F0-8316-25A98F9C837F}" srcId="{E0A032A2-14C7-4C63-B62B-47C3913D1876}" destId="{672F0F06-5ECE-4096-8C25-56C767533690}" srcOrd="3" destOrd="0" parTransId="{030FAC83-5BF4-48C5-B536-B255E04B9305}" sibTransId="{0CADED76-C392-4185-85D5-FEFC81FA2FFE}"/>
    <dgm:cxn modelId="{3CF96090-8FBD-4A9D-806D-33542C473CA2}" srcId="{E0A032A2-14C7-4C63-B62B-47C3913D1876}" destId="{043EE41C-3CBD-4D6A-8ED0-5AA870F12DA8}" srcOrd="2" destOrd="0" parTransId="{C1E0E748-BA2A-4AD8-938A-292EDE3027C0}" sibTransId="{1611BBD3-77B0-45F6-B5D7-0F0F7819EB00}"/>
    <dgm:cxn modelId="{4C910FCB-8873-7147-B000-B5661DF402AC}" type="presOf" srcId="{043EE41C-3CBD-4D6A-8ED0-5AA870F12DA8}" destId="{BD2561B8-D04F-C94F-9A33-CDD020AE98A3}" srcOrd="0" destOrd="0" presId="urn:microsoft.com/office/officeart/2005/8/layout/hierarchy1"/>
    <dgm:cxn modelId="{C6575FD2-1882-3D49-BDD4-418469B6541F}" type="presOf" srcId="{066CA15C-4754-4801-B07B-9766F4A70639}" destId="{778C2334-F5F9-8B43-8955-E6C031E0C2EB}" srcOrd="0" destOrd="0" presId="urn:microsoft.com/office/officeart/2005/8/layout/hierarchy1"/>
    <dgm:cxn modelId="{A11D81D6-E73C-4040-ADBD-DC84CB435F31}" type="presOf" srcId="{E0A032A2-14C7-4C63-B62B-47C3913D1876}" destId="{95F340AB-C58F-8543-8695-1DC0A8317B0F}" srcOrd="0" destOrd="0" presId="urn:microsoft.com/office/officeart/2005/8/layout/hierarchy1"/>
    <dgm:cxn modelId="{840FE5ED-A37C-1844-B457-BDA1FDD27249}" type="presOf" srcId="{672F0F06-5ECE-4096-8C25-56C767533690}" destId="{F906BDED-C2E4-A147-A6EE-08FCAFB9F809}" srcOrd="0" destOrd="0" presId="urn:microsoft.com/office/officeart/2005/8/layout/hierarchy1"/>
    <dgm:cxn modelId="{0E486524-5F0B-0048-80BC-96C1E411AE3A}" type="presParOf" srcId="{95F340AB-C58F-8543-8695-1DC0A8317B0F}" destId="{D0D7D4C3-162D-C64E-A0EC-3119DFCDA03A}" srcOrd="0" destOrd="0" presId="urn:microsoft.com/office/officeart/2005/8/layout/hierarchy1"/>
    <dgm:cxn modelId="{38BBBDD6-2CF3-2842-9454-F0C9074ECEF1}" type="presParOf" srcId="{D0D7D4C3-162D-C64E-A0EC-3119DFCDA03A}" destId="{22E786F8-04FF-634B-BC1D-1013B8BD2EFB}" srcOrd="0" destOrd="0" presId="urn:microsoft.com/office/officeart/2005/8/layout/hierarchy1"/>
    <dgm:cxn modelId="{5E1FB28A-B6ED-A240-8607-562F43C61201}" type="presParOf" srcId="{22E786F8-04FF-634B-BC1D-1013B8BD2EFB}" destId="{AD6F0C63-953F-0B40-8F62-A68BD9652046}" srcOrd="0" destOrd="0" presId="urn:microsoft.com/office/officeart/2005/8/layout/hierarchy1"/>
    <dgm:cxn modelId="{75B8A8BE-6D9D-7E46-AB0D-41F75CAA1098}" type="presParOf" srcId="{22E786F8-04FF-634B-BC1D-1013B8BD2EFB}" destId="{778C2334-F5F9-8B43-8955-E6C031E0C2EB}" srcOrd="1" destOrd="0" presId="urn:microsoft.com/office/officeart/2005/8/layout/hierarchy1"/>
    <dgm:cxn modelId="{65195DBB-2832-7C46-A63C-1A7D68ACEC38}" type="presParOf" srcId="{D0D7D4C3-162D-C64E-A0EC-3119DFCDA03A}" destId="{F640113A-4C1D-9647-ABDB-FA582FF8F798}" srcOrd="1" destOrd="0" presId="urn:microsoft.com/office/officeart/2005/8/layout/hierarchy1"/>
    <dgm:cxn modelId="{C04E7F85-CE51-EB4E-ACBE-DB993B467A2F}" type="presParOf" srcId="{95F340AB-C58F-8543-8695-1DC0A8317B0F}" destId="{8B056D23-1715-BC41-A6CB-B5D0C34210AE}" srcOrd="1" destOrd="0" presId="urn:microsoft.com/office/officeart/2005/8/layout/hierarchy1"/>
    <dgm:cxn modelId="{2D991632-1526-D24D-B40A-E66541E091CC}" type="presParOf" srcId="{8B056D23-1715-BC41-A6CB-B5D0C34210AE}" destId="{57027A6B-51B3-4D4B-AE0E-F44F17A4B591}" srcOrd="0" destOrd="0" presId="urn:microsoft.com/office/officeart/2005/8/layout/hierarchy1"/>
    <dgm:cxn modelId="{91A21582-E29E-724C-8F41-D058384EB05B}" type="presParOf" srcId="{57027A6B-51B3-4D4B-AE0E-F44F17A4B591}" destId="{9EE78A80-5CD0-6C49-9AC7-C7F228A06904}" srcOrd="0" destOrd="0" presId="urn:microsoft.com/office/officeart/2005/8/layout/hierarchy1"/>
    <dgm:cxn modelId="{B4D65A34-8E4C-1F4F-AEB7-177B7D2EA695}" type="presParOf" srcId="{57027A6B-51B3-4D4B-AE0E-F44F17A4B591}" destId="{01490B31-0D00-DB4D-B348-14973CE24277}" srcOrd="1" destOrd="0" presId="urn:microsoft.com/office/officeart/2005/8/layout/hierarchy1"/>
    <dgm:cxn modelId="{D10B403B-7E90-D047-AC3A-CD32F93CBD52}" type="presParOf" srcId="{8B056D23-1715-BC41-A6CB-B5D0C34210AE}" destId="{4BD2C734-522A-AD43-894E-12519874B2CA}" srcOrd="1" destOrd="0" presId="urn:microsoft.com/office/officeart/2005/8/layout/hierarchy1"/>
    <dgm:cxn modelId="{BBE8ED1B-D266-7B4A-B833-24780B6B5BA9}" type="presParOf" srcId="{95F340AB-C58F-8543-8695-1DC0A8317B0F}" destId="{D0B88EF1-2A35-9D4E-ACA3-9A873F9E394D}" srcOrd="2" destOrd="0" presId="urn:microsoft.com/office/officeart/2005/8/layout/hierarchy1"/>
    <dgm:cxn modelId="{A34269A5-62C8-5C4F-A60E-CEA09582F3E3}" type="presParOf" srcId="{D0B88EF1-2A35-9D4E-ACA3-9A873F9E394D}" destId="{CF01F17F-3DEA-1640-A073-3041C38CC535}" srcOrd="0" destOrd="0" presId="urn:microsoft.com/office/officeart/2005/8/layout/hierarchy1"/>
    <dgm:cxn modelId="{FC17B0A3-C9FB-1D44-8A74-3045981EBCC8}" type="presParOf" srcId="{CF01F17F-3DEA-1640-A073-3041C38CC535}" destId="{A1A8A6D1-97D4-7649-B4A2-722565E10F29}" srcOrd="0" destOrd="0" presId="urn:microsoft.com/office/officeart/2005/8/layout/hierarchy1"/>
    <dgm:cxn modelId="{95A1E5DA-1E6B-964F-AB44-90CF4FC30D51}" type="presParOf" srcId="{CF01F17F-3DEA-1640-A073-3041C38CC535}" destId="{BD2561B8-D04F-C94F-9A33-CDD020AE98A3}" srcOrd="1" destOrd="0" presId="urn:microsoft.com/office/officeart/2005/8/layout/hierarchy1"/>
    <dgm:cxn modelId="{ADD92BCF-6BDA-4A48-B9F9-94989839A133}" type="presParOf" srcId="{D0B88EF1-2A35-9D4E-ACA3-9A873F9E394D}" destId="{60AF4507-B249-0049-901E-430191453E85}" srcOrd="1" destOrd="0" presId="urn:microsoft.com/office/officeart/2005/8/layout/hierarchy1"/>
    <dgm:cxn modelId="{38493058-1D6A-0449-897B-F0A2D7CCFA25}" type="presParOf" srcId="{95F340AB-C58F-8543-8695-1DC0A8317B0F}" destId="{DCDE0CB0-F39F-5444-8BEE-2FFF2F3A24AB}" srcOrd="3" destOrd="0" presId="urn:microsoft.com/office/officeart/2005/8/layout/hierarchy1"/>
    <dgm:cxn modelId="{E1C7EC00-5F15-B84D-92E4-BAA55E40B5CC}" type="presParOf" srcId="{DCDE0CB0-F39F-5444-8BEE-2FFF2F3A24AB}" destId="{BC51536C-F61E-C247-B20C-CE4FB6FB5A13}" srcOrd="0" destOrd="0" presId="urn:microsoft.com/office/officeart/2005/8/layout/hierarchy1"/>
    <dgm:cxn modelId="{39897FD7-F63F-FB45-9044-5E7A6E4D89E6}" type="presParOf" srcId="{BC51536C-F61E-C247-B20C-CE4FB6FB5A13}" destId="{EA2420ED-45DE-F841-979A-50705321AD1F}" srcOrd="0" destOrd="0" presId="urn:microsoft.com/office/officeart/2005/8/layout/hierarchy1"/>
    <dgm:cxn modelId="{70726257-CC71-154D-8AB4-13D237D7A010}" type="presParOf" srcId="{BC51536C-F61E-C247-B20C-CE4FB6FB5A13}" destId="{F906BDED-C2E4-A147-A6EE-08FCAFB9F809}" srcOrd="1" destOrd="0" presId="urn:microsoft.com/office/officeart/2005/8/layout/hierarchy1"/>
    <dgm:cxn modelId="{9875A079-45E7-3A4F-8FE6-22461D11E0F8}" type="presParOf" srcId="{DCDE0CB0-F39F-5444-8BEE-2FFF2F3A24AB}" destId="{260D212A-6ED3-7240-A2AA-21C7F093C5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F1343D-9D43-456F-9EEE-8A6DF535A566}"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58D8671A-0A41-4536-B8B4-A4545B7E4820}">
      <dgm:prSet custT="1"/>
      <dgm:spPr/>
      <dgm:t>
        <a:bodyPr/>
        <a:lstStyle/>
        <a:p>
          <a:pPr algn="l"/>
          <a:endParaRPr lang="en-US" sz="2000" b="0" i="0" dirty="0">
            <a:solidFill>
              <a:schemeClr val="bg1"/>
            </a:solidFill>
            <a:latin typeface="Calibri Light" panose="020F0302020204030204" pitchFamily="34" charset="0"/>
            <a:cs typeface="Calibri Light" panose="020F0302020204030204" pitchFamily="34" charset="0"/>
          </a:endParaRPr>
        </a:p>
        <a:p>
          <a:pPr algn="l"/>
          <a:r>
            <a:rPr lang="en-US" sz="2000" b="1" i="0" dirty="0">
              <a:solidFill>
                <a:schemeClr val="bg1"/>
              </a:solidFill>
              <a:latin typeface="Calibri Light" panose="020F0302020204030204" pitchFamily="34" charset="0"/>
              <a:cs typeface="Calibri Light" panose="020F0302020204030204" pitchFamily="34" charset="0"/>
            </a:rPr>
            <a:t>Reduce the wild boar population </a:t>
          </a:r>
          <a:r>
            <a:rPr lang="en-US" sz="2000" b="0" i="0" dirty="0">
              <a:solidFill>
                <a:schemeClr val="bg1"/>
              </a:solidFill>
              <a:latin typeface="Calibri Light" panose="020F0302020204030204" pitchFamily="34" charset="0"/>
              <a:cs typeface="Calibri Light" panose="020F0302020204030204" pitchFamily="34" charset="0"/>
            </a:rPr>
            <a:t>within the HC with the three engineering solutions </a:t>
          </a:r>
        </a:p>
      </dgm:t>
    </dgm:pt>
    <dgm:pt modelId="{41CF8F9C-5AFF-45C6-B8A2-B37B08BE0D50}" type="parTrans" cxnId="{199FA172-E243-4760-A31D-55FE262C13F1}">
      <dgm:prSet/>
      <dgm:spPr/>
      <dgm:t>
        <a:bodyPr/>
        <a:lstStyle/>
        <a:p>
          <a:endParaRPr lang="en-US"/>
        </a:p>
      </dgm:t>
    </dgm:pt>
    <dgm:pt modelId="{A05B49C4-9EBB-4462-80A2-7B8D3B6F2288}" type="sibTrans" cxnId="{199FA172-E243-4760-A31D-55FE262C13F1}">
      <dgm:prSet phldrT="01"/>
      <dgm:spPr/>
      <dgm:t>
        <a:bodyPr/>
        <a:lstStyle/>
        <a:p>
          <a:pPr algn="l"/>
          <a:r>
            <a:rPr lang="en-US" b="0" i="0" dirty="0">
              <a:solidFill>
                <a:schemeClr val="bg1"/>
              </a:solidFill>
              <a:latin typeface="Calibri Light" panose="020F0302020204030204" pitchFamily="34" charset="0"/>
              <a:cs typeface="Calibri Light" panose="020F0302020204030204" pitchFamily="34" charset="0"/>
            </a:rPr>
            <a:t>PURPOSE</a:t>
          </a:r>
        </a:p>
      </dgm:t>
    </dgm:pt>
    <dgm:pt modelId="{4D45BE3C-F59E-4D8C-BADA-5313F280694A}">
      <dgm:prSet custT="1"/>
      <dgm:spPr/>
      <dgm:t>
        <a:bodyPr/>
        <a:lstStyle/>
        <a:p>
          <a:pPr algn="l"/>
          <a:r>
            <a:rPr lang="en-US" sz="2000" b="0" i="0" dirty="0">
              <a:solidFill>
                <a:schemeClr val="bg1"/>
              </a:solidFill>
              <a:latin typeface="Calibri Light" panose="020F0302020204030204" pitchFamily="34" charset="0"/>
              <a:cs typeface="Calibri Light" panose="020F0302020204030204" pitchFamily="34" charset="0"/>
            </a:rPr>
            <a:t>Implement wild boar-deterring systems throughout the complex upon detecting wild boar presence in the complex, </a:t>
          </a:r>
          <a:r>
            <a:rPr lang="en-US" sz="2000" b="1" i="0" dirty="0">
              <a:solidFill>
                <a:schemeClr val="bg1"/>
              </a:solidFill>
              <a:latin typeface="Calibri Light" panose="020F0302020204030204" pitchFamily="34" charset="0"/>
              <a:cs typeface="Calibri Light" panose="020F0302020204030204" pitchFamily="34" charset="0"/>
            </a:rPr>
            <a:t>adding an extra layer of security for residents against wild boars</a:t>
          </a:r>
        </a:p>
      </dgm:t>
    </dgm:pt>
    <dgm:pt modelId="{09A2E2DB-8400-49BB-B14D-4DCD8D1C1706}" type="parTrans" cxnId="{C0A36B85-F32D-488E-A1A3-D8087CC03AE3}">
      <dgm:prSet/>
      <dgm:spPr/>
      <dgm:t>
        <a:bodyPr/>
        <a:lstStyle/>
        <a:p>
          <a:endParaRPr lang="en-US"/>
        </a:p>
      </dgm:t>
    </dgm:pt>
    <dgm:pt modelId="{19880E6F-26F7-4B7B-822B-DF032183B224}" type="sibTrans" cxnId="{C0A36B85-F32D-488E-A1A3-D8087CC03AE3}">
      <dgm:prSet phldrT="02"/>
      <dgm:spPr/>
      <dgm:t>
        <a:bodyPr/>
        <a:lstStyle/>
        <a:p>
          <a:pPr algn="l"/>
          <a:r>
            <a:rPr lang="en-US" b="0" i="0" dirty="0">
              <a:solidFill>
                <a:schemeClr val="bg1"/>
              </a:solidFill>
              <a:latin typeface="Calibri Light" panose="020F0302020204030204" pitchFamily="34" charset="0"/>
              <a:cs typeface="Calibri Light" panose="020F0302020204030204" pitchFamily="34" charset="0"/>
            </a:rPr>
            <a:t>IMPACT</a:t>
          </a:r>
        </a:p>
      </dgm:t>
    </dgm:pt>
    <dgm:pt modelId="{4E629B9D-9E4C-4CA7-9F7C-0096810A6147}">
      <dgm:prSet custT="1"/>
      <dgm:spPr/>
      <dgm:t>
        <a:bodyPr/>
        <a:lstStyle/>
        <a:p>
          <a:pPr algn="l"/>
          <a:r>
            <a:rPr lang="en-US" sz="2000" b="0" i="0" dirty="0">
              <a:solidFill>
                <a:schemeClr val="bg1"/>
              </a:solidFill>
              <a:latin typeface="Calibri Light" panose="020F0302020204030204" pitchFamily="34" charset="0"/>
              <a:cs typeface="Calibri Light" panose="020F0302020204030204" pitchFamily="34" charset="0"/>
            </a:rPr>
            <a:t>Study’s potential to generate solutions that </a:t>
          </a:r>
          <a:r>
            <a:rPr lang="en-US" sz="2000" b="1" i="0" dirty="0">
              <a:solidFill>
                <a:schemeClr val="bg1"/>
              </a:solidFill>
              <a:latin typeface="Calibri Light" panose="020F0302020204030204" pitchFamily="34" charset="0"/>
              <a:cs typeface="Calibri Light" panose="020F0302020204030204" pitchFamily="34" charset="0"/>
            </a:rPr>
            <a:t>can be adapted to all regions facing similar disturbances </a:t>
          </a:r>
          <a:r>
            <a:rPr lang="en-US" sz="2000" b="0" i="0" dirty="0">
              <a:solidFill>
                <a:schemeClr val="bg1"/>
              </a:solidFill>
              <a:latin typeface="Calibri Light" panose="020F0302020204030204" pitchFamily="34" charset="0"/>
              <a:cs typeface="Calibri Light" panose="020F0302020204030204" pitchFamily="34" charset="0"/>
            </a:rPr>
            <a:t>caused by wildlife, regardless of the type of animal species </a:t>
          </a:r>
        </a:p>
      </dgm:t>
    </dgm:pt>
    <dgm:pt modelId="{E29E39AA-13F1-4F7F-963A-ACAC257239D1}" type="parTrans" cxnId="{E2E46457-6718-4107-9F55-6308E2C3D4AA}">
      <dgm:prSet/>
      <dgm:spPr/>
      <dgm:t>
        <a:bodyPr/>
        <a:lstStyle/>
        <a:p>
          <a:endParaRPr lang="en-US"/>
        </a:p>
      </dgm:t>
    </dgm:pt>
    <dgm:pt modelId="{BE82526A-29CE-4F22-9CF4-3AFD2401E637}" type="sibTrans" cxnId="{E2E46457-6718-4107-9F55-6308E2C3D4AA}">
      <dgm:prSet phldrT="03"/>
      <dgm:spPr/>
      <dgm:t>
        <a:bodyPr/>
        <a:lstStyle/>
        <a:p>
          <a:pPr algn="l"/>
          <a:r>
            <a:rPr lang="en-US" b="0" i="0" dirty="0">
              <a:solidFill>
                <a:schemeClr val="bg1"/>
              </a:solidFill>
              <a:latin typeface="Calibri Light" panose="020F0302020204030204" pitchFamily="34" charset="0"/>
              <a:cs typeface="Calibri Light" panose="020F0302020204030204" pitchFamily="34" charset="0"/>
            </a:rPr>
            <a:t>SIGNIFICANCE</a:t>
          </a:r>
        </a:p>
      </dgm:t>
    </dgm:pt>
    <dgm:pt modelId="{F554611C-396E-2145-A6A0-45DFE6EBB997}" type="pres">
      <dgm:prSet presAssocID="{83F1343D-9D43-456F-9EEE-8A6DF535A566}" presName="Name0" presStyleCnt="0">
        <dgm:presLayoutVars>
          <dgm:animLvl val="lvl"/>
          <dgm:resizeHandles val="exact"/>
        </dgm:presLayoutVars>
      </dgm:prSet>
      <dgm:spPr/>
    </dgm:pt>
    <dgm:pt modelId="{32945F73-6D84-8146-ACCF-845E591A026D}" type="pres">
      <dgm:prSet presAssocID="{58D8671A-0A41-4536-B8B4-A4545B7E4820}" presName="compositeNode" presStyleCnt="0">
        <dgm:presLayoutVars>
          <dgm:bulletEnabled val="1"/>
        </dgm:presLayoutVars>
      </dgm:prSet>
      <dgm:spPr/>
    </dgm:pt>
    <dgm:pt modelId="{AAE01B69-550C-064A-8668-551A38F9D351}" type="pres">
      <dgm:prSet presAssocID="{58D8671A-0A41-4536-B8B4-A4545B7E4820}" presName="bgRect" presStyleLbl="alignNode1" presStyleIdx="0" presStyleCnt="3"/>
      <dgm:spPr/>
    </dgm:pt>
    <dgm:pt modelId="{2EF0AAB2-941F-4A48-BDAA-0D3AC00C1426}" type="pres">
      <dgm:prSet presAssocID="{A05B49C4-9EBB-4462-80A2-7B8D3B6F2288}" presName="sibTransNodeRect" presStyleLbl="alignNode1" presStyleIdx="0" presStyleCnt="3">
        <dgm:presLayoutVars>
          <dgm:chMax val="0"/>
          <dgm:bulletEnabled val="1"/>
        </dgm:presLayoutVars>
      </dgm:prSet>
      <dgm:spPr/>
    </dgm:pt>
    <dgm:pt modelId="{D61DB18F-7547-6843-A0BD-FDE6E0682FF5}" type="pres">
      <dgm:prSet presAssocID="{58D8671A-0A41-4536-B8B4-A4545B7E4820}" presName="nodeRect" presStyleLbl="alignNode1" presStyleIdx="0" presStyleCnt="3">
        <dgm:presLayoutVars>
          <dgm:bulletEnabled val="1"/>
        </dgm:presLayoutVars>
      </dgm:prSet>
      <dgm:spPr/>
    </dgm:pt>
    <dgm:pt modelId="{9EE7E31E-97DF-914E-AFFC-024DA47385CA}" type="pres">
      <dgm:prSet presAssocID="{A05B49C4-9EBB-4462-80A2-7B8D3B6F2288}" presName="sibTrans" presStyleCnt="0"/>
      <dgm:spPr/>
    </dgm:pt>
    <dgm:pt modelId="{721E20E7-C1D7-F24E-A26D-F82305AE22D1}" type="pres">
      <dgm:prSet presAssocID="{4D45BE3C-F59E-4D8C-BADA-5313F280694A}" presName="compositeNode" presStyleCnt="0">
        <dgm:presLayoutVars>
          <dgm:bulletEnabled val="1"/>
        </dgm:presLayoutVars>
      </dgm:prSet>
      <dgm:spPr/>
    </dgm:pt>
    <dgm:pt modelId="{04420EC2-A2B2-DF48-A401-1B9680907E99}" type="pres">
      <dgm:prSet presAssocID="{4D45BE3C-F59E-4D8C-BADA-5313F280694A}" presName="bgRect" presStyleLbl="alignNode1" presStyleIdx="1" presStyleCnt="3"/>
      <dgm:spPr/>
    </dgm:pt>
    <dgm:pt modelId="{8DD50F2A-DD0E-284E-A660-8FDEB1200F9C}" type="pres">
      <dgm:prSet presAssocID="{19880E6F-26F7-4B7B-822B-DF032183B224}" presName="sibTransNodeRect" presStyleLbl="alignNode1" presStyleIdx="1" presStyleCnt="3">
        <dgm:presLayoutVars>
          <dgm:chMax val="0"/>
          <dgm:bulletEnabled val="1"/>
        </dgm:presLayoutVars>
      </dgm:prSet>
      <dgm:spPr/>
    </dgm:pt>
    <dgm:pt modelId="{DD55EBF3-1F85-9940-9182-CCFBA0FB3A59}" type="pres">
      <dgm:prSet presAssocID="{4D45BE3C-F59E-4D8C-BADA-5313F280694A}" presName="nodeRect" presStyleLbl="alignNode1" presStyleIdx="1" presStyleCnt="3">
        <dgm:presLayoutVars>
          <dgm:bulletEnabled val="1"/>
        </dgm:presLayoutVars>
      </dgm:prSet>
      <dgm:spPr/>
    </dgm:pt>
    <dgm:pt modelId="{1B818554-E5B5-7149-98F3-E788E6673919}" type="pres">
      <dgm:prSet presAssocID="{19880E6F-26F7-4B7B-822B-DF032183B224}" presName="sibTrans" presStyleCnt="0"/>
      <dgm:spPr/>
    </dgm:pt>
    <dgm:pt modelId="{55A76105-B729-F647-B8AC-53F24AAB4742}" type="pres">
      <dgm:prSet presAssocID="{4E629B9D-9E4C-4CA7-9F7C-0096810A6147}" presName="compositeNode" presStyleCnt="0">
        <dgm:presLayoutVars>
          <dgm:bulletEnabled val="1"/>
        </dgm:presLayoutVars>
      </dgm:prSet>
      <dgm:spPr/>
    </dgm:pt>
    <dgm:pt modelId="{AED716F8-0C88-A848-845C-C631363DDA96}" type="pres">
      <dgm:prSet presAssocID="{4E629B9D-9E4C-4CA7-9F7C-0096810A6147}" presName="bgRect" presStyleLbl="alignNode1" presStyleIdx="2" presStyleCnt="3"/>
      <dgm:spPr/>
    </dgm:pt>
    <dgm:pt modelId="{76EBCA87-72DB-674A-B30E-C95F7A30EA95}" type="pres">
      <dgm:prSet presAssocID="{BE82526A-29CE-4F22-9CF4-3AFD2401E637}" presName="sibTransNodeRect" presStyleLbl="alignNode1" presStyleIdx="2" presStyleCnt="3">
        <dgm:presLayoutVars>
          <dgm:chMax val="0"/>
          <dgm:bulletEnabled val="1"/>
        </dgm:presLayoutVars>
      </dgm:prSet>
      <dgm:spPr/>
    </dgm:pt>
    <dgm:pt modelId="{727AA127-FF25-EA4C-9A52-E53497776379}" type="pres">
      <dgm:prSet presAssocID="{4E629B9D-9E4C-4CA7-9F7C-0096810A6147}" presName="nodeRect" presStyleLbl="alignNode1" presStyleIdx="2" presStyleCnt="3">
        <dgm:presLayoutVars>
          <dgm:bulletEnabled val="1"/>
        </dgm:presLayoutVars>
      </dgm:prSet>
      <dgm:spPr/>
    </dgm:pt>
  </dgm:ptLst>
  <dgm:cxnLst>
    <dgm:cxn modelId="{7EA17A00-2782-744E-9BF0-0394C92E0410}" type="presOf" srcId="{58D8671A-0A41-4536-B8B4-A4545B7E4820}" destId="{AAE01B69-550C-064A-8668-551A38F9D351}" srcOrd="0" destOrd="0" presId="urn:microsoft.com/office/officeart/2016/7/layout/LinearBlockProcessNumbered"/>
    <dgm:cxn modelId="{25CE480C-970C-DE4B-9D91-C0CFC717857B}" type="presOf" srcId="{58D8671A-0A41-4536-B8B4-A4545B7E4820}" destId="{D61DB18F-7547-6843-A0BD-FDE6E0682FF5}" srcOrd="1" destOrd="0" presId="urn:microsoft.com/office/officeart/2016/7/layout/LinearBlockProcessNumbered"/>
    <dgm:cxn modelId="{C730B00F-4C11-7542-B6EA-ABEC13B39F33}" type="presOf" srcId="{A05B49C4-9EBB-4462-80A2-7B8D3B6F2288}" destId="{2EF0AAB2-941F-4A48-BDAA-0D3AC00C1426}" srcOrd="0" destOrd="0" presId="urn:microsoft.com/office/officeart/2016/7/layout/LinearBlockProcessNumbered"/>
    <dgm:cxn modelId="{71983348-2CC5-594C-B02C-67C2E44BC35A}" type="presOf" srcId="{83F1343D-9D43-456F-9EEE-8A6DF535A566}" destId="{F554611C-396E-2145-A6A0-45DFE6EBB997}" srcOrd="0" destOrd="0" presId="urn:microsoft.com/office/officeart/2016/7/layout/LinearBlockProcessNumbered"/>
    <dgm:cxn modelId="{E2E46457-6718-4107-9F55-6308E2C3D4AA}" srcId="{83F1343D-9D43-456F-9EEE-8A6DF535A566}" destId="{4E629B9D-9E4C-4CA7-9F7C-0096810A6147}" srcOrd="2" destOrd="0" parTransId="{E29E39AA-13F1-4F7F-963A-ACAC257239D1}" sibTransId="{BE82526A-29CE-4F22-9CF4-3AFD2401E637}"/>
    <dgm:cxn modelId="{62C6165D-B78D-9D49-A1D8-61B0BE4E6930}" type="presOf" srcId="{19880E6F-26F7-4B7B-822B-DF032183B224}" destId="{8DD50F2A-DD0E-284E-A660-8FDEB1200F9C}" srcOrd="0" destOrd="0" presId="urn:microsoft.com/office/officeart/2016/7/layout/LinearBlockProcessNumbered"/>
    <dgm:cxn modelId="{B991FF68-5F73-8846-A4A7-A1E1E7F04D09}" type="presOf" srcId="{4D45BE3C-F59E-4D8C-BADA-5313F280694A}" destId="{04420EC2-A2B2-DF48-A401-1B9680907E99}" srcOrd="0" destOrd="0" presId="urn:microsoft.com/office/officeart/2016/7/layout/LinearBlockProcessNumbered"/>
    <dgm:cxn modelId="{FFCB0C6B-08C2-7C49-8344-167C33E65FEF}" type="presOf" srcId="{4E629B9D-9E4C-4CA7-9F7C-0096810A6147}" destId="{727AA127-FF25-EA4C-9A52-E53497776379}" srcOrd="1" destOrd="0" presId="urn:microsoft.com/office/officeart/2016/7/layout/LinearBlockProcessNumbered"/>
    <dgm:cxn modelId="{3C1B466B-ADA2-554D-8623-86E0081031D9}" type="presOf" srcId="{BE82526A-29CE-4F22-9CF4-3AFD2401E637}" destId="{76EBCA87-72DB-674A-B30E-C95F7A30EA95}" srcOrd="0" destOrd="0" presId="urn:microsoft.com/office/officeart/2016/7/layout/LinearBlockProcessNumbered"/>
    <dgm:cxn modelId="{199FA172-E243-4760-A31D-55FE262C13F1}" srcId="{83F1343D-9D43-456F-9EEE-8A6DF535A566}" destId="{58D8671A-0A41-4536-B8B4-A4545B7E4820}" srcOrd="0" destOrd="0" parTransId="{41CF8F9C-5AFF-45C6-B8A2-B37B08BE0D50}" sibTransId="{A05B49C4-9EBB-4462-80A2-7B8D3B6F2288}"/>
    <dgm:cxn modelId="{5CD5487F-B14A-8542-8F30-9648B12D8016}" type="presOf" srcId="{4E629B9D-9E4C-4CA7-9F7C-0096810A6147}" destId="{AED716F8-0C88-A848-845C-C631363DDA96}" srcOrd="0" destOrd="0" presId="urn:microsoft.com/office/officeart/2016/7/layout/LinearBlockProcessNumbered"/>
    <dgm:cxn modelId="{C0A36B85-F32D-488E-A1A3-D8087CC03AE3}" srcId="{83F1343D-9D43-456F-9EEE-8A6DF535A566}" destId="{4D45BE3C-F59E-4D8C-BADA-5313F280694A}" srcOrd="1" destOrd="0" parTransId="{09A2E2DB-8400-49BB-B14D-4DCD8D1C1706}" sibTransId="{19880E6F-26F7-4B7B-822B-DF032183B224}"/>
    <dgm:cxn modelId="{37C587EC-0073-3C48-A49B-7ABEAB5F0E26}" type="presOf" srcId="{4D45BE3C-F59E-4D8C-BADA-5313F280694A}" destId="{DD55EBF3-1F85-9940-9182-CCFBA0FB3A59}" srcOrd="1" destOrd="0" presId="urn:microsoft.com/office/officeart/2016/7/layout/LinearBlockProcessNumbered"/>
    <dgm:cxn modelId="{A1284D4C-1875-4545-8F30-199C3108CEA2}" type="presParOf" srcId="{F554611C-396E-2145-A6A0-45DFE6EBB997}" destId="{32945F73-6D84-8146-ACCF-845E591A026D}" srcOrd="0" destOrd="0" presId="urn:microsoft.com/office/officeart/2016/7/layout/LinearBlockProcessNumbered"/>
    <dgm:cxn modelId="{3867DE98-4FF4-324C-A32D-9A1BE2304D7D}" type="presParOf" srcId="{32945F73-6D84-8146-ACCF-845E591A026D}" destId="{AAE01B69-550C-064A-8668-551A38F9D351}" srcOrd="0" destOrd="0" presId="urn:microsoft.com/office/officeart/2016/7/layout/LinearBlockProcessNumbered"/>
    <dgm:cxn modelId="{62AE525E-A409-CB48-B053-67E4C878BA1A}" type="presParOf" srcId="{32945F73-6D84-8146-ACCF-845E591A026D}" destId="{2EF0AAB2-941F-4A48-BDAA-0D3AC00C1426}" srcOrd="1" destOrd="0" presId="urn:microsoft.com/office/officeart/2016/7/layout/LinearBlockProcessNumbered"/>
    <dgm:cxn modelId="{52169240-A75E-9E42-88B6-EDBA7269AE7B}" type="presParOf" srcId="{32945F73-6D84-8146-ACCF-845E591A026D}" destId="{D61DB18F-7547-6843-A0BD-FDE6E0682FF5}" srcOrd="2" destOrd="0" presId="urn:microsoft.com/office/officeart/2016/7/layout/LinearBlockProcessNumbered"/>
    <dgm:cxn modelId="{F1A5D900-646D-ED46-B939-86ED2065E501}" type="presParOf" srcId="{F554611C-396E-2145-A6A0-45DFE6EBB997}" destId="{9EE7E31E-97DF-914E-AFFC-024DA47385CA}" srcOrd="1" destOrd="0" presId="urn:microsoft.com/office/officeart/2016/7/layout/LinearBlockProcessNumbered"/>
    <dgm:cxn modelId="{AC85DB28-20E3-8346-94FA-319B9D194A6B}" type="presParOf" srcId="{F554611C-396E-2145-A6A0-45DFE6EBB997}" destId="{721E20E7-C1D7-F24E-A26D-F82305AE22D1}" srcOrd="2" destOrd="0" presId="urn:microsoft.com/office/officeart/2016/7/layout/LinearBlockProcessNumbered"/>
    <dgm:cxn modelId="{7390B006-B54A-4449-972E-801D68E36641}" type="presParOf" srcId="{721E20E7-C1D7-F24E-A26D-F82305AE22D1}" destId="{04420EC2-A2B2-DF48-A401-1B9680907E99}" srcOrd="0" destOrd="0" presId="urn:microsoft.com/office/officeart/2016/7/layout/LinearBlockProcessNumbered"/>
    <dgm:cxn modelId="{63B78ED1-2F06-EF4A-AC26-7E0DCAC51D47}" type="presParOf" srcId="{721E20E7-C1D7-F24E-A26D-F82305AE22D1}" destId="{8DD50F2A-DD0E-284E-A660-8FDEB1200F9C}" srcOrd="1" destOrd="0" presId="urn:microsoft.com/office/officeart/2016/7/layout/LinearBlockProcessNumbered"/>
    <dgm:cxn modelId="{8D741674-A3AF-3E4C-B112-C1090CBF20F1}" type="presParOf" srcId="{721E20E7-C1D7-F24E-A26D-F82305AE22D1}" destId="{DD55EBF3-1F85-9940-9182-CCFBA0FB3A59}" srcOrd="2" destOrd="0" presId="urn:microsoft.com/office/officeart/2016/7/layout/LinearBlockProcessNumbered"/>
    <dgm:cxn modelId="{D38C62CE-3122-574C-9942-1768F5BACE7B}" type="presParOf" srcId="{F554611C-396E-2145-A6A0-45DFE6EBB997}" destId="{1B818554-E5B5-7149-98F3-E788E6673919}" srcOrd="3" destOrd="0" presId="urn:microsoft.com/office/officeart/2016/7/layout/LinearBlockProcessNumbered"/>
    <dgm:cxn modelId="{70161774-2EBB-6C48-9F34-8E434E09A184}" type="presParOf" srcId="{F554611C-396E-2145-A6A0-45DFE6EBB997}" destId="{55A76105-B729-F647-B8AC-53F24AAB4742}" srcOrd="4" destOrd="0" presId="urn:microsoft.com/office/officeart/2016/7/layout/LinearBlockProcessNumbered"/>
    <dgm:cxn modelId="{D1509A33-F61D-974C-9DBE-A07EFB5C7C5A}" type="presParOf" srcId="{55A76105-B729-F647-B8AC-53F24AAB4742}" destId="{AED716F8-0C88-A848-845C-C631363DDA96}" srcOrd="0" destOrd="0" presId="urn:microsoft.com/office/officeart/2016/7/layout/LinearBlockProcessNumbered"/>
    <dgm:cxn modelId="{26F8D8CA-EB54-3343-93E0-0BBA160F0DF4}" type="presParOf" srcId="{55A76105-B729-F647-B8AC-53F24AAB4742}" destId="{76EBCA87-72DB-674A-B30E-C95F7A30EA95}" srcOrd="1" destOrd="0" presId="urn:microsoft.com/office/officeart/2016/7/layout/LinearBlockProcessNumbered"/>
    <dgm:cxn modelId="{654D0F55-FE56-644B-9867-7A0D2AB5DFB9}" type="presParOf" srcId="{55A76105-B729-F647-B8AC-53F24AAB4742}" destId="{727AA127-FF25-EA4C-9A52-E5349777637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64C37D-91C2-420E-A95A-2910B62920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5D83B4E-FD8B-4172-806A-EA068EE1CD00}">
      <dgm:prSet custT="1"/>
      <dgm:spPr/>
      <dgm:t>
        <a:bodyPr/>
        <a:lstStyle/>
        <a:p>
          <a:pPr>
            <a:lnSpc>
              <a:spcPct val="100000"/>
            </a:lnSpc>
          </a:pPr>
          <a:r>
            <a:rPr lang="en-US" sz="1800" b="0" i="0" dirty="0">
              <a:latin typeface="Calibri Light" panose="020F0302020204030204" pitchFamily="34" charset="0"/>
              <a:cs typeface="Calibri Light" panose="020F0302020204030204" pitchFamily="34" charset="0"/>
            </a:rPr>
            <a:t>Cause traffic accidents</a:t>
          </a:r>
        </a:p>
      </dgm:t>
    </dgm:pt>
    <dgm:pt modelId="{5F95679E-E6AC-4B11-9E74-6B346D98FCA8}" type="parTrans" cxnId="{A26FBA70-4398-41C7-BAA2-215D14D2C418}">
      <dgm:prSet/>
      <dgm:spPr/>
      <dgm:t>
        <a:bodyPr/>
        <a:lstStyle/>
        <a:p>
          <a:endParaRPr lang="en-US"/>
        </a:p>
      </dgm:t>
    </dgm:pt>
    <dgm:pt modelId="{19536FEE-7695-453C-A535-C47ED9F1ECDE}" type="sibTrans" cxnId="{A26FBA70-4398-41C7-BAA2-215D14D2C418}">
      <dgm:prSet/>
      <dgm:spPr/>
      <dgm:t>
        <a:bodyPr/>
        <a:lstStyle/>
        <a:p>
          <a:endParaRPr lang="en-US"/>
        </a:p>
      </dgm:t>
    </dgm:pt>
    <dgm:pt modelId="{EC2029AA-EDDD-4A3E-8474-B25F8A70FF8B}">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Damage to public infrastructure, parks, and private gardens [7] in the Hekimköy Complex</a:t>
          </a:r>
        </a:p>
      </dgm:t>
    </dgm:pt>
    <dgm:pt modelId="{31EDF929-AC81-411D-9179-0E7116B14EF7}" type="parTrans" cxnId="{3A65E391-BB08-45A5-807A-4DE1B4F77B5E}">
      <dgm:prSet/>
      <dgm:spPr/>
      <dgm:t>
        <a:bodyPr/>
        <a:lstStyle/>
        <a:p>
          <a:endParaRPr lang="en-US"/>
        </a:p>
      </dgm:t>
    </dgm:pt>
    <dgm:pt modelId="{523A4D2D-86FF-4D96-8775-61588C365E80}" type="sibTrans" cxnId="{3A65E391-BB08-45A5-807A-4DE1B4F77B5E}">
      <dgm:prSet/>
      <dgm:spPr/>
      <dgm:t>
        <a:bodyPr/>
        <a:lstStyle/>
        <a:p>
          <a:endParaRPr lang="en-US"/>
        </a:p>
      </dgm:t>
    </dgm:pt>
    <dgm:pt modelId="{AA7D9754-6126-4B96-9B8D-3B0757EC3D98}">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Raid rubbish bins and containers, creating an irritant to residents </a:t>
          </a:r>
        </a:p>
      </dgm:t>
    </dgm:pt>
    <dgm:pt modelId="{407A3025-7DD3-41C0-8D03-81C44BBC4BDC}" type="parTrans" cxnId="{D46BF51E-06FB-4F26-802E-9F44AB5AC0B4}">
      <dgm:prSet/>
      <dgm:spPr/>
      <dgm:t>
        <a:bodyPr/>
        <a:lstStyle/>
        <a:p>
          <a:endParaRPr lang="en-US"/>
        </a:p>
      </dgm:t>
    </dgm:pt>
    <dgm:pt modelId="{E5EA89B4-B5C6-4DE4-80B2-09AA2DD21381}" type="sibTrans" cxnId="{D46BF51E-06FB-4F26-802E-9F44AB5AC0B4}">
      <dgm:prSet/>
      <dgm:spPr/>
      <dgm:t>
        <a:bodyPr/>
        <a:lstStyle/>
        <a:p>
          <a:endParaRPr lang="en-US"/>
        </a:p>
      </dgm:t>
    </dgm:pt>
    <dgm:pt modelId="{B5CE38CB-4B57-4BEB-9AC3-7B50DDD0054B}">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Transmit diseases to pets and humans [8]</a:t>
          </a:r>
        </a:p>
      </dgm:t>
    </dgm:pt>
    <dgm:pt modelId="{F7FA053D-169A-49D7-8A27-89AC087B740D}" type="parTrans" cxnId="{8B28B847-4A2D-4C48-B6FA-61B84A366F79}">
      <dgm:prSet/>
      <dgm:spPr/>
      <dgm:t>
        <a:bodyPr/>
        <a:lstStyle/>
        <a:p>
          <a:endParaRPr lang="en-US"/>
        </a:p>
      </dgm:t>
    </dgm:pt>
    <dgm:pt modelId="{6A1FC843-C4BD-4E8B-BC39-37F7CBE01390}" type="sibTrans" cxnId="{8B28B847-4A2D-4C48-B6FA-61B84A366F79}">
      <dgm:prSet/>
      <dgm:spPr/>
      <dgm:t>
        <a:bodyPr/>
        <a:lstStyle/>
        <a:p>
          <a:endParaRPr lang="en-US"/>
        </a:p>
      </dgm:t>
    </dgm:pt>
    <dgm:pt modelId="{002FCB3E-911E-4525-AE95-8CBA08D32681}">
      <dgm:prSet custT="1"/>
      <dgm:spPr/>
      <dgm:t>
        <a:bodyPr/>
        <a:lstStyle/>
        <a:p>
          <a:pPr algn="ctr">
            <a:lnSpc>
              <a:spcPct val="100000"/>
            </a:lnSpc>
          </a:pPr>
          <a:r>
            <a:rPr lang="en-US" sz="1800" b="0" i="0" dirty="0">
              <a:latin typeface="Calibri Light" panose="020F0302020204030204" pitchFamily="34" charset="0"/>
              <a:cs typeface="Calibri Light" panose="020F0302020204030204" pitchFamily="34" charset="0"/>
            </a:rPr>
            <a:t>Pose a physical threat to people [4]</a:t>
          </a:r>
        </a:p>
      </dgm:t>
    </dgm:pt>
    <dgm:pt modelId="{221BBB84-5A76-4396-AFE8-842B3D79A52F}" type="parTrans" cxnId="{B8C47418-94BA-4FC3-86F2-135FC2045ABE}">
      <dgm:prSet/>
      <dgm:spPr/>
      <dgm:t>
        <a:bodyPr/>
        <a:lstStyle/>
        <a:p>
          <a:endParaRPr lang="en-US"/>
        </a:p>
      </dgm:t>
    </dgm:pt>
    <dgm:pt modelId="{6D8A34E2-3C8B-4FDC-A875-66FD2EA4A433}" type="sibTrans" cxnId="{B8C47418-94BA-4FC3-86F2-135FC2045ABE}">
      <dgm:prSet/>
      <dgm:spPr/>
      <dgm:t>
        <a:bodyPr/>
        <a:lstStyle/>
        <a:p>
          <a:endParaRPr lang="en-US"/>
        </a:p>
      </dgm:t>
    </dgm:pt>
    <dgm:pt modelId="{DF6769DC-BF41-422A-B3DB-F013C53B3AD7}" type="pres">
      <dgm:prSet presAssocID="{8064C37D-91C2-420E-A95A-2910B62920D8}" presName="root" presStyleCnt="0">
        <dgm:presLayoutVars>
          <dgm:dir/>
          <dgm:resizeHandles val="exact"/>
        </dgm:presLayoutVars>
      </dgm:prSet>
      <dgm:spPr/>
    </dgm:pt>
    <dgm:pt modelId="{59A4F725-D742-45E2-A182-E374762E0D4C}" type="pres">
      <dgm:prSet presAssocID="{75D83B4E-FD8B-4172-806A-EA068EE1CD00}" presName="compNode" presStyleCnt="0"/>
      <dgm:spPr/>
    </dgm:pt>
    <dgm:pt modelId="{14B9498D-F321-48D6-BD29-FAAA264D218E}" type="pres">
      <dgm:prSet presAssocID="{75D83B4E-FD8B-4172-806A-EA068EE1CD00}" presName="iconRect" presStyleLbl="node1" presStyleIdx="0" presStyleCnt="5" custScaleX="136285" custScaleY="1384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AE73D31E-9CAE-4E5C-8036-A973EA1E6DE8}" type="pres">
      <dgm:prSet presAssocID="{75D83B4E-FD8B-4172-806A-EA068EE1CD00}" presName="spaceRect" presStyleCnt="0"/>
      <dgm:spPr/>
    </dgm:pt>
    <dgm:pt modelId="{00B087C3-3DED-4B7A-8AA7-A1408F130B73}" type="pres">
      <dgm:prSet presAssocID="{75D83B4E-FD8B-4172-806A-EA068EE1CD00}" presName="textRect" presStyleLbl="revTx" presStyleIdx="0" presStyleCnt="5">
        <dgm:presLayoutVars>
          <dgm:chMax val="1"/>
          <dgm:chPref val="1"/>
        </dgm:presLayoutVars>
      </dgm:prSet>
      <dgm:spPr/>
    </dgm:pt>
    <dgm:pt modelId="{2C60D64C-C3ED-48B8-AC4D-60C020B78F59}" type="pres">
      <dgm:prSet presAssocID="{19536FEE-7695-453C-A535-C47ED9F1ECDE}" presName="sibTrans" presStyleCnt="0"/>
      <dgm:spPr/>
    </dgm:pt>
    <dgm:pt modelId="{66D206D1-D412-4882-9682-891D6AE2415B}" type="pres">
      <dgm:prSet presAssocID="{EC2029AA-EDDD-4A3E-8474-B25F8A70FF8B}" presName="compNode" presStyleCnt="0"/>
      <dgm:spPr/>
    </dgm:pt>
    <dgm:pt modelId="{11A6FF77-12C9-429C-98F6-D72B5FA9DD3F}" type="pres">
      <dgm:prSet presAssocID="{EC2029AA-EDDD-4A3E-8474-B25F8A70FF8B}" presName="iconRect" presStyleLbl="node1" presStyleIdx="1" presStyleCnt="5" custScaleX="134494" custScaleY="13314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k scene"/>
        </a:ext>
      </dgm:extLst>
    </dgm:pt>
    <dgm:pt modelId="{745A9015-3100-4846-A249-EDAE9C3ED39C}" type="pres">
      <dgm:prSet presAssocID="{EC2029AA-EDDD-4A3E-8474-B25F8A70FF8B}" presName="spaceRect" presStyleCnt="0"/>
      <dgm:spPr/>
    </dgm:pt>
    <dgm:pt modelId="{0A1115A3-A222-41A4-A853-7477CCE030D5}" type="pres">
      <dgm:prSet presAssocID="{EC2029AA-EDDD-4A3E-8474-B25F8A70FF8B}" presName="textRect" presStyleLbl="revTx" presStyleIdx="1" presStyleCnt="5">
        <dgm:presLayoutVars>
          <dgm:chMax val="1"/>
          <dgm:chPref val="1"/>
        </dgm:presLayoutVars>
      </dgm:prSet>
      <dgm:spPr/>
    </dgm:pt>
    <dgm:pt modelId="{50B21D67-EB62-467B-A813-64FAB664B98A}" type="pres">
      <dgm:prSet presAssocID="{523A4D2D-86FF-4D96-8775-61588C365E80}" presName="sibTrans" presStyleCnt="0"/>
      <dgm:spPr/>
    </dgm:pt>
    <dgm:pt modelId="{1DEE5479-1B63-460A-AA43-0AC4F625305F}" type="pres">
      <dgm:prSet presAssocID="{AA7D9754-6126-4B96-9B8D-3B0757EC3D98}" presName="compNode" presStyleCnt="0"/>
      <dgm:spPr/>
    </dgm:pt>
    <dgm:pt modelId="{A7393F0D-AEC8-4CD5-A76F-7E48DBED8ECC}" type="pres">
      <dgm:prSet presAssocID="{AA7D9754-6126-4B96-9B8D-3B0757EC3D98}" presName="iconRect" presStyleLbl="node1" presStyleIdx="2" presStyleCnt="5" custScaleX="143823" custScaleY="14426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rbage"/>
        </a:ext>
      </dgm:extLst>
    </dgm:pt>
    <dgm:pt modelId="{70B32ED9-32C1-4050-9B9B-2C39CA342FEA}" type="pres">
      <dgm:prSet presAssocID="{AA7D9754-6126-4B96-9B8D-3B0757EC3D98}" presName="spaceRect" presStyleCnt="0"/>
      <dgm:spPr/>
    </dgm:pt>
    <dgm:pt modelId="{841046B8-AF61-4B83-98E0-8F64EB40BBF6}" type="pres">
      <dgm:prSet presAssocID="{AA7D9754-6126-4B96-9B8D-3B0757EC3D98}" presName="textRect" presStyleLbl="revTx" presStyleIdx="2" presStyleCnt="5">
        <dgm:presLayoutVars>
          <dgm:chMax val="1"/>
          <dgm:chPref val="1"/>
        </dgm:presLayoutVars>
      </dgm:prSet>
      <dgm:spPr/>
    </dgm:pt>
    <dgm:pt modelId="{D182FDD4-23D7-4B3D-A4FC-8CDE931C2F3B}" type="pres">
      <dgm:prSet presAssocID="{E5EA89B4-B5C6-4DE4-80B2-09AA2DD21381}" presName="sibTrans" presStyleCnt="0"/>
      <dgm:spPr/>
    </dgm:pt>
    <dgm:pt modelId="{C4933DA3-A742-4075-A344-B650C8B42896}" type="pres">
      <dgm:prSet presAssocID="{B5CE38CB-4B57-4BEB-9AC3-7B50DDD0054B}" presName="compNode" presStyleCnt="0"/>
      <dgm:spPr/>
    </dgm:pt>
    <dgm:pt modelId="{BC0E1CEC-A1BD-4BB9-87F8-6F7404EFD0C1}" type="pres">
      <dgm:prSet presAssocID="{B5CE38CB-4B57-4BEB-9AC3-7B50DDD0054B}" presName="iconRect" presStyleLbl="node1" presStyleIdx="3" presStyleCnt="5" custScaleX="146480" custScaleY="13608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aw Prints"/>
        </a:ext>
      </dgm:extLst>
    </dgm:pt>
    <dgm:pt modelId="{5E8A7725-F938-4D6A-88DF-26DADE93D723}" type="pres">
      <dgm:prSet presAssocID="{B5CE38CB-4B57-4BEB-9AC3-7B50DDD0054B}" presName="spaceRect" presStyleCnt="0"/>
      <dgm:spPr/>
    </dgm:pt>
    <dgm:pt modelId="{21CBDF1C-940E-4719-8ECC-E91716AD8212}" type="pres">
      <dgm:prSet presAssocID="{B5CE38CB-4B57-4BEB-9AC3-7B50DDD0054B}" presName="textRect" presStyleLbl="revTx" presStyleIdx="3" presStyleCnt="5">
        <dgm:presLayoutVars>
          <dgm:chMax val="1"/>
          <dgm:chPref val="1"/>
        </dgm:presLayoutVars>
      </dgm:prSet>
      <dgm:spPr/>
    </dgm:pt>
    <dgm:pt modelId="{406054AF-E4AD-4D4A-8DB9-0EB82D1EC15D}" type="pres">
      <dgm:prSet presAssocID="{6A1FC843-C4BD-4E8B-BC39-37F7CBE01390}" presName="sibTrans" presStyleCnt="0"/>
      <dgm:spPr/>
    </dgm:pt>
    <dgm:pt modelId="{F96130BA-5740-4D61-9F84-0FD82AC78CD6}" type="pres">
      <dgm:prSet presAssocID="{002FCB3E-911E-4525-AE95-8CBA08D32681}" presName="compNode" presStyleCnt="0"/>
      <dgm:spPr/>
    </dgm:pt>
    <dgm:pt modelId="{B95BFD15-BB06-4396-A6FC-1887E0FEC6F5}" type="pres">
      <dgm:prSet presAssocID="{002FCB3E-911E-4525-AE95-8CBA08D32681}" presName="iconRect" presStyleLbl="node1" presStyleIdx="4" presStyleCnt="5" custScaleX="138017" custScaleY="14648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heatre"/>
        </a:ext>
      </dgm:extLst>
    </dgm:pt>
    <dgm:pt modelId="{85819591-8078-4409-9B99-12922180FC42}" type="pres">
      <dgm:prSet presAssocID="{002FCB3E-911E-4525-AE95-8CBA08D32681}" presName="spaceRect" presStyleCnt="0"/>
      <dgm:spPr/>
    </dgm:pt>
    <dgm:pt modelId="{09808E2B-81FF-4ECA-90B4-5F938F98672E}" type="pres">
      <dgm:prSet presAssocID="{002FCB3E-911E-4525-AE95-8CBA08D32681}" presName="textRect" presStyleLbl="revTx" presStyleIdx="4" presStyleCnt="5">
        <dgm:presLayoutVars>
          <dgm:chMax val="1"/>
          <dgm:chPref val="1"/>
        </dgm:presLayoutVars>
      </dgm:prSet>
      <dgm:spPr/>
    </dgm:pt>
  </dgm:ptLst>
  <dgm:cxnLst>
    <dgm:cxn modelId="{43B64000-3358-444C-AF44-16007AB76279}" type="presOf" srcId="{002FCB3E-911E-4525-AE95-8CBA08D32681}" destId="{09808E2B-81FF-4ECA-90B4-5F938F98672E}" srcOrd="0" destOrd="0" presId="urn:microsoft.com/office/officeart/2018/2/layout/IconLabelList"/>
    <dgm:cxn modelId="{44D13516-2D14-484E-8AEE-B4D68135A383}" type="presOf" srcId="{EC2029AA-EDDD-4A3E-8474-B25F8A70FF8B}" destId="{0A1115A3-A222-41A4-A853-7477CCE030D5}" srcOrd="0" destOrd="0" presId="urn:microsoft.com/office/officeart/2018/2/layout/IconLabelList"/>
    <dgm:cxn modelId="{B8C47418-94BA-4FC3-86F2-135FC2045ABE}" srcId="{8064C37D-91C2-420E-A95A-2910B62920D8}" destId="{002FCB3E-911E-4525-AE95-8CBA08D32681}" srcOrd="4" destOrd="0" parTransId="{221BBB84-5A76-4396-AFE8-842B3D79A52F}" sibTransId="{6D8A34E2-3C8B-4FDC-A875-66FD2EA4A433}"/>
    <dgm:cxn modelId="{D46BF51E-06FB-4F26-802E-9F44AB5AC0B4}" srcId="{8064C37D-91C2-420E-A95A-2910B62920D8}" destId="{AA7D9754-6126-4B96-9B8D-3B0757EC3D98}" srcOrd="2" destOrd="0" parTransId="{407A3025-7DD3-41C0-8D03-81C44BBC4BDC}" sibTransId="{E5EA89B4-B5C6-4DE4-80B2-09AA2DD21381}"/>
    <dgm:cxn modelId="{8B28B847-4A2D-4C48-B6FA-61B84A366F79}" srcId="{8064C37D-91C2-420E-A95A-2910B62920D8}" destId="{B5CE38CB-4B57-4BEB-9AC3-7B50DDD0054B}" srcOrd="3" destOrd="0" parTransId="{F7FA053D-169A-49D7-8A27-89AC087B740D}" sibTransId="{6A1FC843-C4BD-4E8B-BC39-37F7CBE01390}"/>
    <dgm:cxn modelId="{205CCC57-69DB-4977-9753-C66F63D4CCDE}" type="presOf" srcId="{8064C37D-91C2-420E-A95A-2910B62920D8}" destId="{DF6769DC-BF41-422A-B3DB-F013C53B3AD7}" srcOrd="0" destOrd="0" presId="urn:microsoft.com/office/officeart/2018/2/layout/IconLabelList"/>
    <dgm:cxn modelId="{A26FBA70-4398-41C7-BAA2-215D14D2C418}" srcId="{8064C37D-91C2-420E-A95A-2910B62920D8}" destId="{75D83B4E-FD8B-4172-806A-EA068EE1CD00}" srcOrd="0" destOrd="0" parTransId="{5F95679E-E6AC-4B11-9E74-6B346D98FCA8}" sibTransId="{19536FEE-7695-453C-A535-C47ED9F1ECDE}"/>
    <dgm:cxn modelId="{3A65E391-BB08-45A5-807A-4DE1B4F77B5E}" srcId="{8064C37D-91C2-420E-A95A-2910B62920D8}" destId="{EC2029AA-EDDD-4A3E-8474-B25F8A70FF8B}" srcOrd="1" destOrd="0" parTransId="{31EDF929-AC81-411D-9179-0E7116B14EF7}" sibTransId="{523A4D2D-86FF-4D96-8775-61588C365E80}"/>
    <dgm:cxn modelId="{34BEBAB4-6453-4085-ACD8-BE8DD5DC84A0}" type="presOf" srcId="{75D83B4E-FD8B-4172-806A-EA068EE1CD00}" destId="{00B087C3-3DED-4B7A-8AA7-A1408F130B73}" srcOrd="0" destOrd="0" presId="urn:microsoft.com/office/officeart/2018/2/layout/IconLabelList"/>
    <dgm:cxn modelId="{1016A2B5-99EA-4EFD-AA58-E19486276050}" type="presOf" srcId="{B5CE38CB-4B57-4BEB-9AC3-7B50DDD0054B}" destId="{21CBDF1C-940E-4719-8ECC-E91716AD8212}" srcOrd="0" destOrd="0" presId="urn:microsoft.com/office/officeart/2018/2/layout/IconLabelList"/>
    <dgm:cxn modelId="{F382FEEC-B521-4761-B9AD-F9BEF38E431C}" type="presOf" srcId="{AA7D9754-6126-4B96-9B8D-3B0757EC3D98}" destId="{841046B8-AF61-4B83-98E0-8F64EB40BBF6}" srcOrd="0" destOrd="0" presId="urn:microsoft.com/office/officeart/2018/2/layout/IconLabelList"/>
    <dgm:cxn modelId="{FBFFDDDB-3ED3-4AFB-8D9C-CA17D5E2F28C}" type="presParOf" srcId="{DF6769DC-BF41-422A-B3DB-F013C53B3AD7}" destId="{59A4F725-D742-45E2-A182-E374762E0D4C}" srcOrd="0" destOrd="0" presId="urn:microsoft.com/office/officeart/2018/2/layout/IconLabelList"/>
    <dgm:cxn modelId="{B4D465C4-F400-4843-A904-86E96A770036}" type="presParOf" srcId="{59A4F725-D742-45E2-A182-E374762E0D4C}" destId="{14B9498D-F321-48D6-BD29-FAAA264D218E}" srcOrd="0" destOrd="0" presId="urn:microsoft.com/office/officeart/2018/2/layout/IconLabelList"/>
    <dgm:cxn modelId="{6A663679-26A6-49EF-BB63-DD6BA219CCC7}" type="presParOf" srcId="{59A4F725-D742-45E2-A182-E374762E0D4C}" destId="{AE73D31E-9CAE-4E5C-8036-A973EA1E6DE8}" srcOrd="1" destOrd="0" presId="urn:microsoft.com/office/officeart/2018/2/layout/IconLabelList"/>
    <dgm:cxn modelId="{C1F14869-0FB5-422D-8D17-73D0420FA46E}" type="presParOf" srcId="{59A4F725-D742-45E2-A182-E374762E0D4C}" destId="{00B087C3-3DED-4B7A-8AA7-A1408F130B73}" srcOrd="2" destOrd="0" presId="urn:microsoft.com/office/officeart/2018/2/layout/IconLabelList"/>
    <dgm:cxn modelId="{9F583B20-02CF-40EB-93E2-4B3450B8B865}" type="presParOf" srcId="{DF6769DC-BF41-422A-B3DB-F013C53B3AD7}" destId="{2C60D64C-C3ED-48B8-AC4D-60C020B78F59}" srcOrd="1" destOrd="0" presId="urn:microsoft.com/office/officeart/2018/2/layout/IconLabelList"/>
    <dgm:cxn modelId="{32F00CD7-1197-46CA-A3F7-D9DE30C641B6}" type="presParOf" srcId="{DF6769DC-BF41-422A-B3DB-F013C53B3AD7}" destId="{66D206D1-D412-4882-9682-891D6AE2415B}" srcOrd="2" destOrd="0" presId="urn:microsoft.com/office/officeart/2018/2/layout/IconLabelList"/>
    <dgm:cxn modelId="{C766ED97-B7DA-405C-A7DB-EA01C54E23CE}" type="presParOf" srcId="{66D206D1-D412-4882-9682-891D6AE2415B}" destId="{11A6FF77-12C9-429C-98F6-D72B5FA9DD3F}" srcOrd="0" destOrd="0" presId="urn:microsoft.com/office/officeart/2018/2/layout/IconLabelList"/>
    <dgm:cxn modelId="{B73D3C39-2364-414D-BA6D-850AA7603816}" type="presParOf" srcId="{66D206D1-D412-4882-9682-891D6AE2415B}" destId="{745A9015-3100-4846-A249-EDAE9C3ED39C}" srcOrd="1" destOrd="0" presId="urn:microsoft.com/office/officeart/2018/2/layout/IconLabelList"/>
    <dgm:cxn modelId="{F8079658-DA1C-497E-92F5-A79A7B131DE5}" type="presParOf" srcId="{66D206D1-D412-4882-9682-891D6AE2415B}" destId="{0A1115A3-A222-41A4-A853-7477CCE030D5}" srcOrd="2" destOrd="0" presId="urn:microsoft.com/office/officeart/2018/2/layout/IconLabelList"/>
    <dgm:cxn modelId="{E23F9371-611B-49D0-B374-AE1EB2ED1917}" type="presParOf" srcId="{DF6769DC-BF41-422A-B3DB-F013C53B3AD7}" destId="{50B21D67-EB62-467B-A813-64FAB664B98A}" srcOrd="3" destOrd="0" presId="urn:microsoft.com/office/officeart/2018/2/layout/IconLabelList"/>
    <dgm:cxn modelId="{9A2C335D-14B9-467C-BDD0-6E34B991E2D9}" type="presParOf" srcId="{DF6769DC-BF41-422A-B3DB-F013C53B3AD7}" destId="{1DEE5479-1B63-460A-AA43-0AC4F625305F}" srcOrd="4" destOrd="0" presId="urn:microsoft.com/office/officeart/2018/2/layout/IconLabelList"/>
    <dgm:cxn modelId="{58E3C2C5-10A5-4490-B845-917B556EC34C}" type="presParOf" srcId="{1DEE5479-1B63-460A-AA43-0AC4F625305F}" destId="{A7393F0D-AEC8-4CD5-A76F-7E48DBED8ECC}" srcOrd="0" destOrd="0" presId="urn:microsoft.com/office/officeart/2018/2/layout/IconLabelList"/>
    <dgm:cxn modelId="{4FBD3680-FD90-4319-8954-6697153DB79F}" type="presParOf" srcId="{1DEE5479-1B63-460A-AA43-0AC4F625305F}" destId="{70B32ED9-32C1-4050-9B9B-2C39CA342FEA}" srcOrd="1" destOrd="0" presId="urn:microsoft.com/office/officeart/2018/2/layout/IconLabelList"/>
    <dgm:cxn modelId="{25C0D77A-D117-4AA7-89A9-2FD54AF8980B}" type="presParOf" srcId="{1DEE5479-1B63-460A-AA43-0AC4F625305F}" destId="{841046B8-AF61-4B83-98E0-8F64EB40BBF6}" srcOrd="2" destOrd="0" presId="urn:microsoft.com/office/officeart/2018/2/layout/IconLabelList"/>
    <dgm:cxn modelId="{1FC5337F-E373-4661-989E-DC2110FBDF71}" type="presParOf" srcId="{DF6769DC-BF41-422A-B3DB-F013C53B3AD7}" destId="{D182FDD4-23D7-4B3D-A4FC-8CDE931C2F3B}" srcOrd="5" destOrd="0" presId="urn:microsoft.com/office/officeart/2018/2/layout/IconLabelList"/>
    <dgm:cxn modelId="{C75D490E-1B06-49BF-83F9-80BA5C91E63D}" type="presParOf" srcId="{DF6769DC-BF41-422A-B3DB-F013C53B3AD7}" destId="{C4933DA3-A742-4075-A344-B650C8B42896}" srcOrd="6" destOrd="0" presId="urn:microsoft.com/office/officeart/2018/2/layout/IconLabelList"/>
    <dgm:cxn modelId="{2104FC58-477F-44F8-A8A2-ED0A9C10C9F4}" type="presParOf" srcId="{C4933DA3-A742-4075-A344-B650C8B42896}" destId="{BC0E1CEC-A1BD-4BB9-87F8-6F7404EFD0C1}" srcOrd="0" destOrd="0" presId="urn:microsoft.com/office/officeart/2018/2/layout/IconLabelList"/>
    <dgm:cxn modelId="{7C1990D4-F641-4C5F-BD6A-F1F9E43CE037}" type="presParOf" srcId="{C4933DA3-A742-4075-A344-B650C8B42896}" destId="{5E8A7725-F938-4D6A-88DF-26DADE93D723}" srcOrd="1" destOrd="0" presId="urn:microsoft.com/office/officeart/2018/2/layout/IconLabelList"/>
    <dgm:cxn modelId="{2EBFC4D1-FCD0-4E43-AF9B-F18739781D7F}" type="presParOf" srcId="{C4933DA3-A742-4075-A344-B650C8B42896}" destId="{21CBDF1C-940E-4719-8ECC-E91716AD8212}" srcOrd="2" destOrd="0" presId="urn:microsoft.com/office/officeart/2018/2/layout/IconLabelList"/>
    <dgm:cxn modelId="{5018D64B-5C1E-4464-92AD-32428FCDCADB}" type="presParOf" srcId="{DF6769DC-BF41-422A-B3DB-F013C53B3AD7}" destId="{406054AF-E4AD-4D4A-8DB9-0EB82D1EC15D}" srcOrd="7" destOrd="0" presId="urn:microsoft.com/office/officeart/2018/2/layout/IconLabelList"/>
    <dgm:cxn modelId="{F62B4F83-4A4B-4C5A-ADAA-1C942D5CB789}" type="presParOf" srcId="{DF6769DC-BF41-422A-B3DB-F013C53B3AD7}" destId="{F96130BA-5740-4D61-9F84-0FD82AC78CD6}" srcOrd="8" destOrd="0" presId="urn:microsoft.com/office/officeart/2018/2/layout/IconLabelList"/>
    <dgm:cxn modelId="{BF2F8E76-A33B-464F-95C1-6DC9B4F0AF37}" type="presParOf" srcId="{F96130BA-5740-4D61-9F84-0FD82AC78CD6}" destId="{B95BFD15-BB06-4396-A6FC-1887E0FEC6F5}" srcOrd="0" destOrd="0" presId="urn:microsoft.com/office/officeart/2018/2/layout/IconLabelList"/>
    <dgm:cxn modelId="{A30E2519-296C-469D-84BB-75282BF12D7D}" type="presParOf" srcId="{F96130BA-5740-4D61-9F84-0FD82AC78CD6}" destId="{85819591-8078-4409-9B99-12922180FC42}" srcOrd="1" destOrd="0" presId="urn:microsoft.com/office/officeart/2018/2/layout/IconLabelList"/>
    <dgm:cxn modelId="{1DC4D326-008D-43C1-962D-DFF4D5C4E91A}" type="presParOf" srcId="{F96130BA-5740-4D61-9F84-0FD82AC78CD6}" destId="{09808E2B-81FF-4ECA-90B4-5F938F9867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9414FF-38BC-B344-8195-B4FE29F6DBD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085B62E-7832-F840-B8D5-06FB7E8CEE4E}">
      <dgm:prSet custT="1"/>
      <dgm:spPr>
        <a:solidFill>
          <a:schemeClr val="accent1">
            <a:alpha val="50000"/>
          </a:schemeClr>
        </a:solidFill>
        <a:ln>
          <a:solidFill>
            <a:schemeClr val="accent1"/>
          </a:solidFill>
        </a:ln>
      </dgm:spPr>
      <dgm:t>
        <a:bodyPr/>
        <a:lstStyle/>
        <a:p>
          <a:r>
            <a:rPr lang="en-US" sz="3200" b="0" i="0" dirty="0">
              <a:latin typeface="Calibri Light" panose="020F0302020204030204" pitchFamily="34" charset="0"/>
              <a:cs typeface="Calibri Light" panose="020F0302020204030204" pitchFamily="34" charset="0"/>
            </a:rPr>
            <a:t>Overall, wild boars create an unsafe environment for outdoor activities within the HC [9].</a:t>
          </a:r>
          <a:endParaRPr lang="en-TR" sz="3200" b="0" i="0" dirty="0">
            <a:latin typeface="Calibri Light" panose="020F0302020204030204" pitchFamily="34" charset="0"/>
            <a:cs typeface="Calibri Light" panose="020F0302020204030204" pitchFamily="34" charset="0"/>
          </a:endParaRPr>
        </a:p>
      </dgm:t>
    </dgm:pt>
    <dgm:pt modelId="{14B08A15-B96B-CC4E-87B7-E50739D6854F}" type="parTrans" cxnId="{20E487E4-96C9-7A40-AEEB-AFA232595D27}">
      <dgm:prSet/>
      <dgm:spPr/>
      <dgm:t>
        <a:bodyPr/>
        <a:lstStyle/>
        <a:p>
          <a:endParaRPr lang="en-US"/>
        </a:p>
      </dgm:t>
    </dgm:pt>
    <dgm:pt modelId="{1EDEED25-D384-E244-B6C1-D28539819B3B}" type="sibTrans" cxnId="{20E487E4-96C9-7A40-AEEB-AFA232595D27}">
      <dgm:prSet/>
      <dgm:spPr/>
      <dgm:t>
        <a:bodyPr/>
        <a:lstStyle/>
        <a:p>
          <a:endParaRPr lang="en-US"/>
        </a:p>
      </dgm:t>
    </dgm:pt>
    <dgm:pt modelId="{7B387E75-768A-CE46-A9F0-845C4D0A22E7}" type="pres">
      <dgm:prSet presAssocID="{999414FF-38BC-B344-8195-B4FE29F6DBDB}" presName="compositeShape" presStyleCnt="0">
        <dgm:presLayoutVars>
          <dgm:chMax val="7"/>
          <dgm:dir/>
          <dgm:resizeHandles val="exact"/>
        </dgm:presLayoutVars>
      </dgm:prSet>
      <dgm:spPr/>
    </dgm:pt>
    <dgm:pt modelId="{9EEA4E06-CAF2-E344-9BA7-F36FD12E8D1D}" type="pres">
      <dgm:prSet presAssocID="{8085B62E-7832-F840-B8D5-06FB7E8CEE4E}" presName="circ1TxSh" presStyleLbl="vennNode1" presStyleIdx="0" presStyleCnt="1"/>
      <dgm:spPr/>
    </dgm:pt>
  </dgm:ptLst>
  <dgm:cxnLst>
    <dgm:cxn modelId="{AD05BBD4-AC1B-1143-9257-30A6A71E992C}" type="presOf" srcId="{8085B62E-7832-F840-B8D5-06FB7E8CEE4E}" destId="{9EEA4E06-CAF2-E344-9BA7-F36FD12E8D1D}" srcOrd="0" destOrd="0" presId="urn:microsoft.com/office/officeart/2005/8/layout/venn1"/>
    <dgm:cxn modelId="{20E487E4-96C9-7A40-AEEB-AFA232595D27}" srcId="{999414FF-38BC-B344-8195-B4FE29F6DBDB}" destId="{8085B62E-7832-F840-B8D5-06FB7E8CEE4E}" srcOrd="0" destOrd="0" parTransId="{14B08A15-B96B-CC4E-87B7-E50739D6854F}" sibTransId="{1EDEED25-D384-E244-B6C1-D28539819B3B}"/>
    <dgm:cxn modelId="{765547E6-82EA-5844-B28C-63721C440DF2}" type="presOf" srcId="{999414FF-38BC-B344-8195-B4FE29F6DBDB}" destId="{7B387E75-768A-CE46-A9F0-845C4D0A22E7}" srcOrd="0" destOrd="0" presId="urn:microsoft.com/office/officeart/2005/8/layout/venn1"/>
    <dgm:cxn modelId="{EE2BB2EE-18B1-194F-90C9-92CE34F88E47}" type="presParOf" srcId="{7B387E75-768A-CE46-A9F0-845C4D0A22E7}" destId="{9EEA4E06-CAF2-E344-9BA7-F36FD12E8D1D}"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37D941-FB09-4A0B-97AD-D7534CD24A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37139D-F993-4264-A786-099A4FE8BB0D}">
      <dgm:prSet custT="1"/>
      <dgm:spPr/>
      <dgm:t>
        <a:bodyPr/>
        <a:lstStyle/>
        <a:p>
          <a:pPr>
            <a:lnSpc>
              <a:spcPct val="100000"/>
            </a:lnSpc>
          </a:pPr>
          <a:r>
            <a:rPr lang="en-US" sz="2800" b="0" i="0" dirty="0">
              <a:solidFill>
                <a:schemeClr val="bg1"/>
              </a:solidFill>
              <a:latin typeface="Calibri Light" panose="020F0302020204030204" pitchFamily="34" charset="0"/>
              <a:cs typeface="Calibri Light" panose="020F0302020204030204" pitchFamily="34" charset="0"/>
            </a:rPr>
            <a:t>2.1.1 Easy Access to Food and Water [10]: In the forms of food wastes, vegetables, fruits</a:t>
          </a:r>
        </a:p>
      </dgm:t>
    </dgm:pt>
    <dgm:pt modelId="{CDDDA073-2A3B-4F76-A300-B0D62768F784}" type="parTrans" cxnId="{1CBF2EA7-1BFA-45BC-9AA3-A58C1B903B94}">
      <dgm:prSet/>
      <dgm:spPr/>
      <dgm:t>
        <a:bodyPr/>
        <a:lstStyle/>
        <a:p>
          <a:endParaRPr lang="en-US"/>
        </a:p>
      </dgm:t>
    </dgm:pt>
    <dgm:pt modelId="{6698227B-9983-496A-AD71-0EA26620E9BF}" type="sibTrans" cxnId="{1CBF2EA7-1BFA-45BC-9AA3-A58C1B903B94}">
      <dgm:prSet/>
      <dgm:spPr/>
      <dgm:t>
        <a:bodyPr/>
        <a:lstStyle/>
        <a:p>
          <a:endParaRPr lang="en-US"/>
        </a:p>
      </dgm:t>
    </dgm:pt>
    <dgm:pt modelId="{881E0B83-6D95-4634-B31A-5CCE39D6A832}">
      <dgm:prSet custT="1"/>
      <dgm:spPr/>
      <dgm:t>
        <a:bodyPr/>
        <a:lstStyle/>
        <a:p>
          <a:pPr>
            <a:lnSpc>
              <a:spcPct val="100000"/>
            </a:lnSpc>
          </a:pPr>
          <a:r>
            <a:rPr lang="en-US" sz="2800" b="0" i="0" dirty="0">
              <a:solidFill>
                <a:schemeClr val="bg1"/>
              </a:solidFill>
              <a:latin typeface="Calibri Light" panose="020F0302020204030204" pitchFamily="34" charset="0"/>
              <a:cs typeface="Calibri Light" panose="020F0302020204030204" pitchFamily="34" charset="0"/>
            </a:rPr>
            <a:t>2.1.2 Insufficient Hunting Pressure [11]: Lack of lethal resources because of overpopulation</a:t>
          </a:r>
        </a:p>
      </dgm:t>
    </dgm:pt>
    <dgm:pt modelId="{8C3F6DA6-04EB-4427-B21A-147C8D5EAD02}" type="parTrans" cxnId="{C4604DDE-EAF9-4EA8-85C9-2DEC171A22B6}">
      <dgm:prSet/>
      <dgm:spPr/>
      <dgm:t>
        <a:bodyPr/>
        <a:lstStyle/>
        <a:p>
          <a:endParaRPr lang="en-US"/>
        </a:p>
      </dgm:t>
    </dgm:pt>
    <dgm:pt modelId="{494383A1-1E07-47E9-90C9-642686BBD571}" type="sibTrans" cxnId="{C4604DDE-EAF9-4EA8-85C9-2DEC171A22B6}">
      <dgm:prSet/>
      <dgm:spPr/>
      <dgm:t>
        <a:bodyPr/>
        <a:lstStyle/>
        <a:p>
          <a:endParaRPr lang="en-US"/>
        </a:p>
      </dgm:t>
    </dgm:pt>
    <dgm:pt modelId="{B607B939-5BC2-4D55-8819-005D8C4A9B34}">
      <dgm:prSet custT="1"/>
      <dgm:spPr/>
      <dgm:t>
        <a:bodyPr/>
        <a:lstStyle/>
        <a:p>
          <a:pPr>
            <a:lnSpc>
              <a:spcPct val="100000"/>
            </a:lnSpc>
          </a:pPr>
          <a:r>
            <a:rPr lang="en-US" sz="2800" b="0" i="0">
              <a:solidFill>
                <a:schemeClr val="bg1"/>
              </a:solidFill>
              <a:latin typeface="Calibri Light" panose="020F0302020204030204" pitchFamily="34" charset="0"/>
              <a:cs typeface="Calibri Light" panose="020F0302020204030204" pitchFamily="34" charset="0"/>
            </a:rPr>
            <a:t>2.1.3 Expanding Urbanization into Forested Areas Occupied by Wild Boars [12]</a:t>
          </a:r>
        </a:p>
      </dgm:t>
    </dgm:pt>
    <dgm:pt modelId="{56D93FC9-0B0F-428D-B0ED-A0A2601D9835}" type="parTrans" cxnId="{D56B0F36-2011-45A3-A989-DC7B61A8F9E5}">
      <dgm:prSet/>
      <dgm:spPr/>
      <dgm:t>
        <a:bodyPr/>
        <a:lstStyle/>
        <a:p>
          <a:endParaRPr lang="en-US"/>
        </a:p>
      </dgm:t>
    </dgm:pt>
    <dgm:pt modelId="{24E3C9BE-D5EF-48B1-9CC8-091F395F3045}" type="sibTrans" cxnId="{D56B0F36-2011-45A3-A989-DC7B61A8F9E5}">
      <dgm:prSet/>
      <dgm:spPr/>
      <dgm:t>
        <a:bodyPr/>
        <a:lstStyle/>
        <a:p>
          <a:endParaRPr lang="en-US"/>
        </a:p>
      </dgm:t>
    </dgm:pt>
    <dgm:pt modelId="{26638B94-ED8B-BC49-B0A7-7146BA521029}" type="pres">
      <dgm:prSet presAssocID="{1737D941-FB09-4A0B-97AD-D7534CD24A2E}" presName="linear" presStyleCnt="0">
        <dgm:presLayoutVars>
          <dgm:animLvl val="lvl"/>
          <dgm:resizeHandles val="exact"/>
        </dgm:presLayoutVars>
      </dgm:prSet>
      <dgm:spPr/>
    </dgm:pt>
    <dgm:pt modelId="{A52B99B9-10CE-AF4B-8D51-1205AA5496D5}" type="pres">
      <dgm:prSet presAssocID="{6437139D-F993-4264-A786-099A4FE8BB0D}" presName="parentText" presStyleLbl="node1" presStyleIdx="0" presStyleCnt="3">
        <dgm:presLayoutVars>
          <dgm:chMax val="0"/>
          <dgm:bulletEnabled val="1"/>
        </dgm:presLayoutVars>
      </dgm:prSet>
      <dgm:spPr/>
    </dgm:pt>
    <dgm:pt modelId="{39F4F998-391A-B643-A764-DA9E6E5686EE}" type="pres">
      <dgm:prSet presAssocID="{6698227B-9983-496A-AD71-0EA26620E9BF}" presName="spacer" presStyleCnt="0"/>
      <dgm:spPr/>
    </dgm:pt>
    <dgm:pt modelId="{C92EC720-8AFF-4848-8E80-CFD3CDE798AF}" type="pres">
      <dgm:prSet presAssocID="{881E0B83-6D95-4634-B31A-5CCE39D6A832}" presName="parentText" presStyleLbl="node1" presStyleIdx="1" presStyleCnt="3">
        <dgm:presLayoutVars>
          <dgm:chMax val="0"/>
          <dgm:bulletEnabled val="1"/>
        </dgm:presLayoutVars>
      </dgm:prSet>
      <dgm:spPr/>
    </dgm:pt>
    <dgm:pt modelId="{CED970A4-6417-1F42-B126-C4F5BEE9C581}" type="pres">
      <dgm:prSet presAssocID="{494383A1-1E07-47E9-90C9-642686BBD571}" presName="spacer" presStyleCnt="0"/>
      <dgm:spPr/>
    </dgm:pt>
    <dgm:pt modelId="{1C04F488-236D-E243-9F7D-3547A5E36488}" type="pres">
      <dgm:prSet presAssocID="{B607B939-5BC2-4D55-8819-005D8C4A9B34}" presName="parentText" presStyleLbl="node1" presStyleIdx="2" presStyleCnt="3">
        <dgm:presLayoutVars>
          <dgm:chMax val="0"/>
          <dgm:bulletEnabled val="1"/>
        </dgm:presLayoutVars>
      </dgm:prSet>
      <dgm:spPr/>
    </dgm:pt>
  </dgm:ptLst>
  <dgm:cxnLst>
    <dgm:cxn modelId="{D56B0F36-2011-45A3-A989-DC7B61A8F9E5}" srcId="{1737D941-FB09-4A0B-97AD-D7534CD24A2E}" destId="{B607B939-5BC2-4D55-8819-005D8C4A9B34}" srcOrd="2" destOrd="0" parTransId="{56D93FC9-0B0F-428D-B0ED-A0A2601D9835}" sibTransId="{24E3C9BE-D5EF-48B1-9CC8-091F395F3045}"/>
    <dgm:cxn modelId="{00F9944F-4F4B-AB4C-B103-5361442711BC}" type="presOf" srcId="{881E0B83-6D95-4634-B31A-5CCE39D6A832}" destId="{C92EC720-8AFF-4848-8E80-CFD3CDE798AF}" srcOrd="0" destOrd="0" presId="urn:microsoft.com/office/officeart/2005/8/layout/vList2"/>
    <dgm:cxn modelId="{C5641F6D-B4D0-3B45-ABA4-8E81C4A4CCBC}" type="presOf" srcId="{6437139D-F993-4264-A786-099A4FE8BB0D}" destId="{A52B99B9-10CE-AF4B-8D51-1205AA5496D5}" srcOrd="0" destOrd="0" presId="urn:microsoft.com/office/officeart/2005/8/layout/vList2"/>
    <dgm:cxn modelId="{745DDC7C-2DC4-D742-82ED-177EAEA7562A}" type="presOf" srcId="{B607B939-5BC2-4D55-8819-005D8C4A9B34}" destId="{1C04F488-236D-E243-9F7D-3547A5E36488}" srcOrd="0" destOrd="0" presId="urn:microsoft.com/office/officeart/2005/8/layout/vList2"/>
    <dgm:cxn modelId="{1CBF2EA7-1BFA-45BC-9AA3-A58C1B903B94}" srcId="{1737D941-FB09-4A0B-97AD-D7534CD24A2E}" destId="{6437139D-F993-4264-A786-099A4FE8BB0D}" srcOrd="0" destOrd="0" parTransId="{CDDDA073-2A3B-4F76-A300-B0D62768F784}" sibTransId="{6698227B-9983-496A-AD71-0EA26620E9BF}"/>
    <dgm:cxn modelId="{C3546CBA-32A4-7447-A27F-93CBC6727796}" type="presOf" srcId="{1737D941-FB09-4A0B-97AD-D7534CD24A2E}" destId="{26638B94-ED8B-BC49-B0A7-7146BA521029}" srcOrd="0" destOrd="0" presId="urn:microsoft.com/office/officeart/2005/8/layout/vList2"/>
    <dgm:cxn modelId="{C4604DDE-EAF9-4EA8-85C9-2DEC171A22B6}" srcId="{1737D941-FB09-4A0B-97AD-D7534CD24A2E}" destId="{881E0B83-6D95-4634-B31A-5CCE39D6A832}" srcOrd="1" destOrd="0" parTransId="{8C3F6DA6-04EB-4427-B21A-147C8D5EAD02}" sibTransId="{494383A1-1E07-47E9-90C9-642686BBD571}"/>
    <dgm:cxn modelId="{DF19B199-4384-F74C-896D-F15D24A4C9D3}" type="presParOf" srcId="{26638B94-ED8B-BC49-B0A7-7146BA521029}" destId="{A52B99B9-10CE-AF4B-8D51-1205AA5496D5}" srcOrd="0" destOrd="0" presId="urn:microsoft.com/office/officeart/2005/8/layout/vList2"/>
    <dgm:cxn modelId="{5B567BCF-704F-DB47-BABC-6E4642962126}" type="presParOf" srcId="{26638B94-ED8B-BC49-B0A7-7146BA521029}" destId="{39F4F998-391A-B643-A764-DA9E6E5686EE}" srcOrd="1" destOrd="0" presId="urn:microsoft.com/office/officeart/2005/8/layout/vList2"/>
    <dgm:cxn modelId="{3EF36303-27C1-E140-A444-7E1E0B6C8284}" type="presParOf" srcId="{26638B94-ED8B-BC49-B0A7-7146BA521029}" destId="{C92EC720-8AFF-4848-8E80-CFD3CDE798AF}" srcOrd="2" destOrd="0" presId="urn:microsoft.com/office/officeart/2005/8/layout/vList2"/>
    <dgm:cxn modelId="{F6FDB09F-9033-1F40-861C-793B7B527811}" type="presParOf" srcId="{26638B94-ED8B-BC49-B0A7-7146BA521029}" destId="{CED970A4-6417-1F42-B126-C4F5BEE9C581}" srcOrd="3" destOrd="0" presId="urn:microsoft.com/office/officeart/2005/8/layout/vList2"/>
    <dgm:cxn modelId="{3B631759-1B0A-924B-996E-6972BACB7AC0}" type="presParOf" srcId="{26638B94-ED8B-BC49-B0A7-7146BA521029}" destId="{1C04F488-236D-E243-9F7D-3547A5E3648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D8D1D6-438D-4012-8E4A-2DEB2415B8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3EE6B9D-F274-49DA-B880-EBC60C928426}">
      <dgm:prSet custT="1"/>
      <dgm:spPr>
        <a:solidFill>
          <a:schemeClr val="accent1"/>
        </a:solidFill>
      </dgm:spPr>
      <dgm:t>
        <a:bodyPr/>
        <a:lstStyle/>
        <a:p>
          <a:r>
            <a:rPr lang="en-US" sz="1800" b="0" i="0" dirty="0">
              <a:solidFill>
                <a:schemeClr val="bg1"/>
              </a:solidFill>
              <a:latin typeface="Calibri Light" panose="020F0302020204030204" pitchFamily="34" charset="0"/>
              <a:cs typeface="Calibri Light" panose="020F0302020204030204" pitchFamily="34" charset="0"/>
            </a:rPr>
            <a:t>Who: Hekimköy Complex residents</a:t>
          </a:r>
        </a:p>
      </dgm:t>
    </dgm:pt>
    <dgm:pt modelId="{FA811DCF-3651-4A01-BBFC-612A92CBFEC2}" type="parTrans" cxnId="{55BE4F09-87B1-4A2B-BDBC-84F8F2CAADEA}">
      <dgm:prSet/>
      <dgm:spPr/>
      <dgm:t>
        <a:bodyPr/>
        <a:lstStyle/>
        <a:p>
          <a:endParaRPr lang="en-US"/>
        </a:p>
      </dgm:t>
    </dgm:pt>
    <dgm:pt modelId="{C04AF933-A104-4042-B8F1-9FCD6DF64326}" type="sibTrans" cxnId="{55BE4F09-87B1-4A2B-BDBC-84F8F2CAADEA}">
      <dgm:prSet/>
      <dgm:spPr/>
      <dgm:t>
        <a:bodyPr/>
        <a:lstStyle/>
        <a:p>
          <a:endParaRPr lang="en-US"/>
        </a:p>
      </dgm:t>
    </dgm:pt>
    <dgm:pt modelId="{EA6D9D3D-B1F0-4148-B28F-C77C910A4FEB}">
      <dgm:prSet custT="1"/>
      <dgm:spPr/>
      <dgm:t>
        <a:bodyPr/>
        <a:lstStyle/>
        <a:p>
          <a:r>
            <a:rPr lang="en-US" sz="1800" b="0" i="0" dirty="0">
              <a:solidFill>
                <a:schemeClr val="bg1"/>
              </a:solidFill>
              <a:latin typeface="Calibri Light" panose="020F0302020204030204" pitchFamily="34" charset="0"/>
              <a:cs typeface="Calibri Light" panose="020F0302020204030204" pitchFamily="34" charset="0"/>
            </a:rPr>
            <a:t>What: Wild boar intrusion into urban areas through HC</a:t>
          </a:r>
        </a:p>
      </dgm:t>
    </dgm:pt>
    <dgm:pt modelId="{7E377BA8-153A-4366-9147-DC52F0367310}" type="parTrans" cxnId="{6642ED5C-2FB0-41F6-B34C-E3B160443C30}">
      <dgm:prSet/>
      <dgm:spPr/>
      <dgm:t>
        <a:bodyPr/>
        <a:lstStyle/>
        <a:p>
          <a:endParaRPr lang="en-US"/>
        </a:p>
      </dgm:t>
    </dgm:pt>
    <dgm:pt modelId="{7BB4C110-8AAA-4FEE-80C9-59E9CDFEFB1F}" type="sibTrans" cxnId="{6642ED5C-2FB0-41F6-B34C-E3B160443C30}">
      <dgm:prSet/>
      <dgm:spPr/>
      <dgm:t>
        <a:bodyPr/>
        <a:lstStyle/>
        <a:p>
          <a:endParaRPr lang="en-US"/>
        </a:p>
      </dgm:t>
    </dgm:pt>
    <dgm:pt modelId="{E652177E-AC26-4968-B3C0-7A3C97E79BB7}">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When: Although the problem continues at all times of the year, its negative impacts increase in the summertime because of the increase in population in PSA due to summer holiday migrations [13].</a:t>
          </a:r>
        </a:p>
      </dgm:t>
    </dgm:pt>
    <dgm:pt modelId="{90D2B8C0-EE65-49E3-A1DA-6865BC5CA658}" type="parTrans" cxnId="{20884D22-E39B-4604-BC47-35C3FD81BB8D}">
      <dgm:prSet/>
      <dgm:spPr/>
      <dgm:t>
        <a:bodyPr/>
        <a:lstStyle/>
        <a:p>
          <a:endParaRPr lang="en-US"/>
        </a:p>
      </dgm:t>
    </dgm:pt>
    <dgm:pt modelId="{DD48DE41-31BD-48A7-9298-289BDEF3393A}" type="sibTrans" cxnId="{20884D22-E39B-4604-BC47-35C3FD81BB8D}">
      <dgm:prSet/>
      <dgm:spPr/>
      <dgm:t>
        <a:bodyPr/>
        <a:lstStyle/>
        <a:p>
          <a:endParaRPr lang="en-US"/>
        </a:p>
      </dgm:t>
    </dgm:pt>
    <dgm:pt modelId="{83ABAA8F-06A0-4E85-B5FE-202FB55EF072}">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Where: Hekimköy Complex, Türkbükü, Bodrum</a:t>
          </a:r>
        </a:p>
      </dgm:t>
    </dgm:pt>
    <dgm:pt modelId="{659AD777-65A0-42C4-9ABE-95C4BF2AB1AB}" type="parTrans" cxnId="{B44CBDC3-4341-46F8-9E99-F459DF4A8CE8}">
      <dgm:prSet/>
      <dgm:spPr/>
      <dgm:t>
        <a:bodyPr/>
        <a:lstStyle/>
        <a:p>
          <a:endParaRPr lang="en-US"/>
        </a:p>
      </dgm:t>
    </dgm:pt>
    <dgm:pt modelId="{9B3D3ADF-B9A9-4A2D-AA04-67317B679F32}" type="sibTrans" cxnId="{B44CBDC3-4341-46F8-9E99-F459DF4A8CE8}">
      <dgm:prSet/>
      <dgm:spPr/>
      <dgm:t>
        <a:bodyPr/>
        <a:lstStyle/>
        <a:p>
          <a:endParaRPr lang="en-US"/>
        </a:p>
      </dgm:t>
    </dgm:pt>
    <dgm:pt modelId="{0A2106F4-3996-485D-AE70-CCDEF3DC5226}">
      <dgm:prSet custT="1"/>
      <dgm:spPr/>
      <dgm:t>
        <a:bodyPr/>
        <a:lstStyle/>
        <a:p>
          <a:r>
            <a:rPr lang="en-US" sz="1800" b="0" i="0" dirty="0">
              <a:solidFill>
                <a:schemeClr val="bg1"/>
              </a:solidFill>
              <a:latin typeface="Calibri Light" panose="020F0302020204030204" pitchFamily="34" charset="0"/>
              <a:cs typeface="Calibri Light" panose="020F0302020204030204" pitchFamily="34" charset="0"/>
            </a:rPr>
            <a:t>Why: Increasing wild boar and human interactions lead to conflicts.</a:t>
          </a:r>
        </a:p>
      </dgm:t>
    </dgm:pt>
    <dgm:pt modelId="{FF1B4297-AD40-4663-B6FC-D0DB4C78EA50}" type="parTrans" cxnId="{B05C5CAB-FC92-4CC3-9CD3-F2E96BAEBA1A}">
      <dgm:prSet/>
      <dgm:spPr/>
      <dgm:t>
        <a:bodyPr/>
        <a:lstStyle/>
        <a:p>
          <a:endParaRPr lang="en-US"/>
        </a:p>
      </dgm:t>
    </dgm:pt>
    <dgm:pt modelId="{24834AD2-839D-4220-BC94-B18E88F22F26}" type="sibTrans" cxnId="{B05C5CAB-FC92-4CC3-9CD3-F2E96BAEBA1A}">
      <dgm:prSet/>
      <dgm:spPr/>
      <dgm:t>
        <a:bodyPr/>
        <a:lstStyle/>
        <a:p>
          <a:endParaRPr lang="en-US"/>
        </a:p>
      </dgm:t>
    </dgm:pt>
    <dgm:pt modelId="{B0AA57E0-3225-43FE-BED8-29EEB2F80A71}">
      <dgm:prSet custT="1"/>
      <dgm:spPr/>
      <dgm:t>
        <a:bodyPr/>
        <a:lstStyle/>
        <a:p>
          <a:r>
            <a:rPr lang="en-US" sz="1800" b="0" i="0">
              <a:solidFill>
                <a:schemeClr val="bg1"/>
              </a:solidFill>
              <a:latin typeface="Calibri Light" panose="020F0302020204030204" pitchFamily="34" charset="0"/>
              <a:cs typeface="Calibri Light" panose="020F0302020204030204" pitchFamily="34" charset="0"/>
            </a:rPr>
            <a:t>How: Causing car accidents, carrying diseases, damaging properties, creating pollution, and giving physical harm to people [7]</a:t>
          </a:r>
        </a:p>
      </dgm:t>
    </dgm:pt>
    <dgm:pt modelId="{1F781886-73BC-45D9-B370-F5388C3D0919}" type="parTrans" cxnId="{4BCD7845-D637-4DB1-9651-D73D61E46318}">
      <dgm:prSet/>
      <dgm:spPr/>
      <dgm:t>
        <a:bodyPr/>
        <a:lstStyle/>
        <a:p>
          <a:endParaRPr lang="en-US"/>
        </a:p>
      </dgm:t>
    </dgm:pt>
    <dgm:pt modelId="{70B0B8E1-2747-47D0-98FF-4F711930F2FA}" type="sibTrans" cxnId="{4BCD7845-D637-4DB1-9651-D73D61E46318}">
      <dgm:prSet/>
      <dgm:spPr/>
      <dgm:t>
        <a:bodyPr/>
        <a:lstStyle/>
        <a:p>
          <a:endParaRPr lang="en-US"/>
        </a:p>
      </dgm:t>
    </dgm:pt>
    <dgm:pt modelId="{2BDF8ADD-30A8-0B48-AA0C-443AD9259068}" type="pres">
      <dgm:prSet presAssocID="{07D8D1D6-438D-4012-8E4A-2DEB2415B83A}" presName="linear" presStyleCnt="0">
        <dgm:presLayoutVars>
          <dgm:animLvl val="lvl"/>
          <dgm:resizeHandles val="exact"/>
        </dgm:presLayoutVars>
      </dgm:prSet>
      <dgm:spPr/>
    </dgm:pt>
    <dgm:pt modelId="{664E81F8-D0BD-C044-A001-0B29C92513E7}" type="pres">
      <dgm:prSet presAssocID="{23EE6B9D-F274-49DA-B880-EBC60C928426}" presName="parentText" presStyleLbl="node1" presStyleIdx="0" presStyleCnt="6">
        <dgm:presLayoutVars>
          <dgm:chMax val="0"/>
          <dgm:bulletEnabled val="1"/>
        </dgm:presLayoutVars>
      </dgm:prSet>
      <dgm:spPr/>
    </dgm:pt>
    <dgm:pt modelId="{15441F2C-5C54-CC4B-93C3-2610D4806EDC}" type="pres">
      <dgm:prSet presAssocID="{C04AF933-A104-4042-B8F1-9FCD6DF64326}" presName="spacer" presStyleCnt="0"/>
      <dgm:spPr/>
    </dgm:pt>
    <dgm:pt modelId="{BDC8BCD3-A83F-F242-9791-6AAB88226063}" type="pres">
      <dgm:prSet presAssocID="{EA6D9D3D-B1F0-4148-B28F-C77C910A4FEB}" presName="parentText" presStyleLbl="node1" presStyleIdx="1" presStyleCnt="6">
        <dgm:presLayoutVars>
          <dgm:chMax val="0"/>
          <dgm:bulletEnabled val="1"/>
        </dgm:presLayoutVars>
      </dgm:prSet>
      <dgm:spPr/>
    </dgm:pt>
    <dgm:pt modelId="{59F4044A-A9AD-4F47-B86D-954F738CC6AC}" type="pres">
      <dgm:prSet presAssocID="{7BB4C110-8AAA-4FEE-80C9-59E9CDFEFB1F}" presName="spacer" presStyleCnt="0"/>
      <dgm:spPr/>
    </dgm:pt>
    <dgm:pt modelId="{A571BDEA-E07A-8A4F-8F77-FC11CEDE46B6}" type="pres">
      <dgm:prSet presAssocID="{E652177E-AC26-4968-B3C0-7A3C97E79BB7}" presName="parentText" presStyleLbl="node1" presStyleIdx="2" presStyleCnt="6">
        <dgm:presLayoutVars>
          <dgm:chMax val="0"/>
          <dgm:bulletEnabled val="1"/>
        </dgm:presLayoutVars>
      </dgm:prSet>
      <dgm:spPr/>
    </dgm:pt>
    <dgm:pt modelId="{AF94CEE1-8FD3-924E-9416-AEF27E20D4B8}" type="pres">
      <dgm:prSet presAssocID="{DD48DE41-31BD-48A7-9298-289BDEF3393A}" presName="spacer" presStyleCnt="0"/>
      <dgm:spPr/>
    </dgm:pt>
    <dgm:pt modelId="{9DE88565-5676-3644-A6E4-9352E2861238}" type="pres">
      <dgm:prSet presAssocID="{83ABAA8F-06A0-4E85-B5FE-202FB55EF072}" presName="parentText" presStyleLbl="node1" presStyleIdx="3" presStyleCnt="6">
        <dgm:presLayoutVars>
          <dgm:chMax val="0"/>
          <dgm:bulletEnabled val="1"/>
        </dgm:presLayoutVars>
      </dgm:prSet>
      <dgm:spPr/>
    </dgm:pt>
    <dgm:pt modelId="{23CDED55-C5C3-034D-A14D-6B1D6E0A883C}" type="pres">
      <dgm:prSet presAssocID="{9B3D3ADF-B9A9-4A2D-AA04-67317B679F32}" presName="spacer" presStyleCnt="0"/>
      <dgm:spPr/>
    </dgm:pt>
    <dgm:pt modelId="{F5329B06-AA84-A649-BA92-CA45320D5C4F}" type="pres">
      <dgm:prSet presAssocID="{0A2106F4-3996-485D-AE70-CCDEF3DC5226}" presName="parentText" presStyleLbl="node1" presStyleIdx="4" presStyleCnt="6">
        <dgm:presLayoutVars>
          <dgm:chMax val="0"/>
          <dgm:bulletEnabled val="1"/>
        </dgm:presLayoutVars>
      </dgm:prSet>
      <dgm:spPr/>
    </dgm:pt>
    <dgm:pt modelId="{880DE60C-4128-5F4E-8233-539F24FC9051}" type="pres">
      <dgm:prSet presAssocID="{24834AD2-839D-4220-BC94-B18E88F22F26}" presName="spacer" presStyleCnt="0"/>
      <dgm:spPr/>
    </dgm:pt>
    <dgm:pt modelId="{EDFFC453-0728-AE4E-8D16-504C2BA6C922}" type="pres">
      <dgm:prSet presAssocID="{B0AA57E0-3225-43FE-BED8-29EEB2F80A71}" presName="parentText" presStyleLbl="node1" presStyleIdx="5" presStyleCnt="6">
        <dgm:presLayoutVars>
          <dgm:chMax val="0"/>
          <dgm:bulletEnabled val="1"/>
        </dgm:presLayoutVars>
      </dgm:prSet>
      <dgm:spPr/>
    </dgm:pt>
  </dgm:ptLst>
  <dgm:cxnLst>
    <dgm:cxn modelId="{55BE4F09-87B1-4A2B-BDBC-84F8F2CAADEA}" srcId="{07D8D1D6-438D-4012-8E4A-2DEB2415B83A}" destId="{23EE6B9D-F274-49DA-B880-EBC60C928426}" srcOrd="0" destOrd="0" parTransId="{FA811DCF-3651-4A01-BBFC-612A92CBFEC2}" sibTransId="{C04AF933-A104-4042-B8F1-9FCD6DF64326}"/>
    <dgm:cxn modelId="{20884D22-E39B-4604-BC47-35C3FD81BB8D}" srcId="{07D8D1D6-438D-4012-8E4A-2DEB2415B83A}" destId="{E652177E-AC26-4968-B3C0-7A3C97E79BB7}" srcOrd="2" destOrd="0" parTransId="{90D2B8C0-EE65-49E3-A1DA-6865BC5CA658}" sibTransId="{DD48DE41-31BD-48A7-9298-289BDEF3393A}"/>
    <dgm:cxn modelId="{4BCD7845-D637-4DB1-9651-D73D61E46318}" srcId="{07D8D1D6-438D-4012-8E4A-2DEB2415B83A}" destId="{B0AA57E0-3225-43FE-BED8-29EEB2F80A71}" srcOrd="5" destOrd="0" parTransId="{1F781886-73BC-45D9-B370-F5388C3D0919}" sibTransId="{70B0B8E1-2747-47D0-98FF-4F711930F2FA}"/>
    <dgm:cxn modelId="{C8055246-B97E-9E48-8A55-270E9BA6C455}" type="presOf" srcId="{EA6D9D3D-B1F0-4148-B28F-C77C910A4FEB}" destId="{BDC8BCD3-A83F-F242-9791-6AAB88226063}" srcOrd="0" destOrd="0" presId="urn:microsoft.com/office/officeart/2005/8/layout/vList2"/>
    <dgm:cxn modelId="{6642ED5C-2FB0-41F6-B34C-E3B160443C30}" srcId="{07D8D1D6-438D-4012-8E4A-2DEB2415B83A}" destId="{EA6D9D3D-B1F0-4148-B28F-C77C910A4FEB}" srcOrd="1" destOrd="0" parTransId="{7E377BA8-153A-4366-9147-DC52F0367310}" sibTransId="{7BB4C110-8AAA-4FEE-80C9-59E9CDFEFB1F}"/>
    <dgm:cxn modelId="{2058A06D-FFDA-E143-81E8-D52105A8107B}" type="presOf" srcId="{0A2106F4-3996-485D-AE70-CCDEF3DC5226}" destId="{F5329B06-AA84-A649-BA92-CA45320D5C4F}" srcOrd="0" destOrd="0" presId="urn:microsoft.com/office/officeart/2005/8/layout/vList2"/>
    <dgm:cxn modelId="{B05C5CAB-FC92-4CC3-9CD3-F2E96BAEBA1A}" srcId="{07D8D1D6-438D-4012-8E4A-2DEB2415B83A}" destId="{0A2106F4-3996-485D-AE70-CCDEF3DC5226}" srcOrd="4" destOrd="0" parTransId="{FF1B4297-AD40-4663-B6FC-D0DB4C78EA50}" sibTransId="{24834AD2-839D-4220-BC94-B18E88F22F26}"/>
    <dgm:cxn modelId="{C1C3F6B0-2D58-9847-A7AE-420B10088A2E}" type="presOf" srcId="{E652177E-AC26-4968-B3C0-7A3C97E79BB7}" destId="{A571BDEA-E07A-8A4F-8F77-FC11CEDE46B6}" srcOrd="0" destOrd="0" presId="urn:microsoft.com/office/officeart/2005/8/layout/vList2"/>
    <dgm:cxn modelId="{0780B2B4-FE84-D340-B3BF-EF0EDA00E866}" type="presOf" srcId="{07D8D1D6-438D-4012-8E4A-2DEB2415B83A}" destId="{2BDF8ADD-30A8-0B48-AA0C-443AD9259068}" srcOrd="0" destOrd="0" presId="urn:microsoft.com/office/officeart/2005/8/layout/vList2"/>
    <dgm:cxn modelId="{B44CBDC3-4341-46F8-9E99-F459DF4A8CE8}" srcId="{07D8D1D6-438D-4012-8E4A-2DEB2415B83A}" destId="{83ABAA8F-06A0-4E85-B5FE-202FB55EF072}" srcOrd="3" destOrd="0" parTransId="{659AD777-65A0-42C4-9ABE-95C4BF2AB1AB}" sibTransId="{9B3D3ADF-B9A9-4A2D-AA04-67317B679F32}"/>
    <dgm:cxn modelId="{0BEF95D6-25A6-3F4E-AE7C-BAD523534ED0}" type="presOf" srcId="{23EE6B9D-F274-49DA-B880-EBC60C928426}" destId="{664E81F8-D0BD-C044-A001-0B29C92513E7}" srcOrd="0" destOrd="0" presId="urn:microsoft.com/office/officeart/2005/8/layout/vList2"/>
    <dgm:cxn modelId="{39747EE1-4FBE-6C45-BFA9-F42E1D3A75E0}" type="presOf" srcId="{83ABAA8F-06A0-4E85-B5FE-202FB55EF072}" destId="{9DE88565-5676-3644-A6E4-9352E2861238}" srcOrd="0" destOrd="0" presId="urn:microsoft.com/office/officeart/2005/8/layout/vList2"/>
    <dgm:cxn modelId="{87F698E2-3506-194E-8735-9F7694398C5D}" type="presOf" srcId="{B0AA57E0-3225-43FE-BED8-29EEB2F80A71}" destId="{EDFFC453-0728-AE4E-8D16-504C2BA6C922}" srcOrd="0" destOrd="0" presId="urn:microsoft.com/office/officeart/2005/8/layout/vList2"/>
    <dgm:cxn modelId="{926315FA-E545-8A44-BBAA-6CF176D59A98}" type="presParOf" srcId="{2BDF8ADD-30A8-0B48-AA0C-443AD9259068}" destId="{664E81F8-D0BD-C044-A001-0B29C92513E7}" srcOrd="0" destOrd="0" presId="urn:microsoft.com/office/officeart/2005/8/layout/vList2"/>
    <dgm:cxn modelId="{94B262F6-D1FD-D740-80A9-011745CDBE70}" type="presParOf" srcId="{2BDF8ADD-30A8-0B48-AA0C-443AD9259068}" destId="{15441F2C-5C54-CC4B-93C3-2610D4806EDC}" srcOrd="1" destOrd="0" presId="urn:microsoft.com/office/officeart/2005/8/layout/vList2"/>
    <dgm:cxn modelId="{AA4140A6-31C1-6A43-92D5-A9B563201953}" type="presParOf" srcId="{2BDF8ADD-30A8-0B48-AA0C-443AD9259068}" destId="{BDC8BCD3-A83F-F242-9791-6AAB88226063}" srcOrd="2" destOrd="0" presId="urn:microsoft.com/office/officeart/2005/8/layout/vList2"/>
    <dgm:cxn modelId="{EFE6A723-CD9C-CF45-A7D1-B7062E89E8B7}" type="presParOf" srcId="{2BDF8ADD-30A8-0B48-AA0C-443AD9259068}" destId="{59F4044A-A9AD-4F47-B86D-954F738CC6AC}" srcOrd="3" destOrd="0" presId="urn:microsoft.com/office/officeart/2005/8/layout/vList2"/>
    <dgm:cxn modelId="{3EBF6EAC-312F-F44A-AFB7-481281579511}" type="presParOf" srcId="{2BDF8ADD-30A8-0B48-AA0C-443AD9259068}" destId="{A571BDEA-E07A-8A4F-8F77-FC11CEDE46B6}" srcOrd="4" destOrd="0" presId="urn:microsoft.com/office/officeart/2005/8/layout/vList2"/>
    <dgm:cxn modelId="{5A6115FD-A07D-144E-BDF8-9A6BD202CB65}" type="presParOf" srcId="{2BDF8ADD-30A8-0B48-AA0C-443AD9259068}" destId="{AF94CEE1-8FD3-924E-9416-AEF27E20D4B8}" srcOrd="5" destOrd="0" presId="urn:microsoft.com/office/officeart/2005/8/layout/vList2"/>
    <dgm:cxn modelId="{9E935A9A-C971-914F-9B3A-FDDA8F450F96}" type="presParOf" srcId="{2BDF8ADD-30A8-0B48-AA0C-443AD9259068}" destId="{9DE88565-5676-3644-A6E4-9352E2861238}" srcOrd="6" destOrd="0" presId="urn:microsoft.com/office/officeart/2005/8/layout/vList2"/>
    <dgm:cxn modelId="{8629AA01-56C5-864D-9EB7-6D4B490E9C2D}" type="presParOf" srcId="{2BDF8ADD-30A8-0B48-AA0C-443AD9259068}" destId="{23CDED55-C5C3-034D-A14D-6B1D6E0A883C}" srcOrd="7" destOrd="0" presId="urn:microsoft.com/office/officeart/2005/8/layout/vList2"/>
    <dgm:cxn modelId="{B37F2B89-7914-4841-828B-0740356021FC}" type="presParOf" srcId="{2BDF8ADD-30A8-0B48-AA0C-443AD9259068}" destId="{F5329B06-AA84-A649-BA92-CA45320D5C4F}" srcOrd="8" destOrd="0" presId="urn:microsoft.com/office/officeart/2005/8/layout/vList2"/>
    <dgm:cxn modelId="{DF900711-E9C9-B449-A722-F22F2E5D354C}" type="presParOf" srcId="{2BDF8ADD-30A8-0B48-AA0C-443AD9259068}" destId="{880DE60C-4128-5F4E-8233-539F24FC9051}" srcOrd="9" destOrd="0" presId="urn:microsoft.com/office/officeart/2005/8/layout/vList2"/>
    <dgm:cxn modelId="{D8BFB6D8-5781-9D41-9827-76B4502E9F68}" type="presParOf" srcId="{2BDF8ADD-30A8-0B48-AA0C-443AD9259068}" destId="{EDFFC453-0728-AE4E-8D16-504C2BA6C92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5F1837-B3E4-49DA-97D7-768026B640D1}"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0A7C3BE-832F-40D8-80E4-4275ED8B2AE1}">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Camera</a:t>
          </a:r>
          <a:r>
            <a:rPr lang="en-US" sz="1400" b="0" i="0" baseline="0" dirty="0">
              <a:solidFill>
                <a:schemeClr val="bg1"/>
              </a:solidFill>
              <a:latin typeface="Calibri Light" panose="020F0302020204030204" pitchFamily="34" charset="0"/>
              <a:cs typeface="Calibri Light" panose="020F0302020204030204" pitchFamily="34" charset="0"/>
            </a:rPr>
            <a:t> continuously records the video of its surroundings.</a:t>
          </a:r>
          <a:endParaRPr lang="en-US" sz="1400" b="0" i="0" dirty="0">
            <a:solidFill>
              <a:schemeClr val="bg1"/>
            </a:solidFill>
            <a:latin typeface="Calibri Light" panose="020F0302020204030204" pitchFamily="34" charset="0"/>
            <a:cs typeface="Calibri Light" panose="020F0302020204030204" pitchFamily="34" charset="0"/>
          </a:endParaRPr>
        </a:p>
      </dgm:t>
    </dgm:pt>
    <dgm:pt modelId="{6DD00379-9738-4C0B-A55F-D45F7BBC76F1}" type="parTrans" cxnId="{9B4CEDD7-8088-4B61-AE7C-139B4DB7B8A4}">
      <dgm:prSet/>
      <dgm:spPr/>
      <dgm:t>
        <a:bodyPr/>
        <a:lstStyle/>
        <a:p>
          <a:endParaRPr lang="en-US"/>
        </a:p>
      </dgm:t>
    </dgm:pt>
    <dgm:pt modelId="{D1FF5A61-D570-4FAC-9079-510B50FD233B}" type="sibTrans" cxnId="{9B4CEDD7-8088-4B61-AE7C-139B4DB7B8A4}">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EF366406-0BEA-4EEA-9102-D2FBEC68AFF2}">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Rpi captures frames at some rate.</a:t>
          </a:r>
        </a:p>
      </dgm:t>
    </dgm:pt>
    <dgm:pt modelId="{12952964-AB47-48BD-9B49-162EE58C33FC}" type="parTrans" cxnId="{DD43C10E-AF96-4085-80D3-8DA9F8777469}">
      <dgm:prSet/>
      <dgm:spPr/>
      <dgm:t>
        <a:bodyPr/>
        <a:lstStyle/>
        <a:p>
          <a:endParaRPr lang="en-US"/>
        </a:p>
      </dgm:t>
    </dgm:pt>
    <dgm:pt modelId="{202ECBE4-9004-4A4D-92C1-7715C154DC9C}" type="sibTrans" cxnId="{DD43C10E-AF96-4085-80D3-8DA9F8777469}">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37F70933-AF2E-4784-B231-C482E786C417}">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The Python OpenCV library processes the frames to prepare them for the detection step [26].</a:t>
          </a:r>
        </a:p>
      </dgm:t>
    </dgm:pt>
    <dgm:pt modelId="{BA51AE7F-779E-4BDA-879C-6336C450836A}" type="parTrans" cxnId="{964C2751-A8C7-4B7F-9D37-F98326DE13CD}">
      <dgm:prSet/>
      <dgm:spPr/>
      <dgm:t>
        <a:bodyPr/>
        <a:lstStyle/>
        <a:p>
          <a:endParaRPr lang="en-US"/>
        </a:p>
      </dgm:t>
    </dgm:pt>
    <dgm:pt modelId="{417DF2E5-6CA4-4ACF-BCEB-3FDE6076A5BC}" type="sibTrans" cxnId="{964C2751-A8C7-4B7F-9D37-F98326DE13CD}">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5FE8DDA9-BF22-4664-ADA2-5CA00DF954B0}">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Image recognition is performed using a Convolutional Neural Network (CNN) machine learning model, trained with a dataset of wild boar images for accurate identification [27], [28].</a:t>
          </a:r>
        </a:p>
      </dgm:t>
    </dgm:pt>
    <dgm:pt modelId="{BE0778C8-23A5-4E58-B02B-5FB7B5950B49}" type="parTrans" cxnId="{317678CF-EEF5-4D49-BFB8-0B63F59C5017}">
      <dgm:prSet/>
      <dgm:spPr/>
      <dgm:t>
        <a:bodyPr/>
        <a:lstStyle/>
        <a:p>
          <a:endParaRPr lang="en-US"/>
        </a:p>
      </dgm:t>
    </dgm:pt>
    <dgm:pt modelId="{A06C7F6D-2883-42BA-BC85-9DC6523A53DD}" type="sibTrans" cxnId="{317678CF-EEF5-4D49-BFB8-0B63F59C5017}">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88F8D18B-E2A4-4CEF-8F08-9861B6ACDF3C}">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Rpi sends a signal to an ultrasonic frequency generator upon identifying wild boars.</a:t>
          </a:r>
        </a:p>
      </dgm:t>
    </dgm:pt>
    <dgm:pt modelId="{19EAE696-4374-48FC-97C7-5A95F71AB5F7}" type="parTrans" cxnId="{3D014BE0-90D1-47B5-B7BD-20A73BEF2ADB}">
      <dgm:prSet/>
      <dgm:spPr/>
      <dgm:t>
        <a:bodyPr/>
        <a:lstStyle/>
        <a:p>
          <a:endParaRPr lang="en-US"/>
        </a:p>
      </dgm:t>
    </dgm:pt>
    <dgm:pt modelId="{A1DE8AD5-3FCE-48C4-9471-139BE8A62DF2}" type="sibTrans" cxnId="{3D014BE0-90D1-47B5-B7BD-20A73BEF2ADB}">
      <dgm:prSet custT="1"/>
      <dgm:spPr/>
      <dgm:t>
        <a:bodyPr/>
        <a:lstStyle/>
        <a:p>
          <a:pPr algn="l"/>
          <a:endParaRPr lang="en-US" sz="1400" b="0" i="0">
            <a:solidFill>
              <a:schemeClr val="bg1"/>
            </a:solidFill>
            <a:latin typeface="Calibri Light" panose="020F0302020204030204" pitchFamily="34" charset="0"/>
            <a:cs typeface="Calibri Light" panose="020F0302020204030204" pitchFamily="34" charset="0"/>
          </a:endParaRPr>
        </a:p>
      </dgm:t>
    </dgm:pt>
    <dgm:pt modelId="{6763591B-77D8-4E6C-B0C8-564F5270FC0E}">
      <dgm:prSet custT="1"/>
      <dgm:spPr/>
      <dgm:t>
        <a:bodyPr/>
        <a:lstStyle/>
        <a:p>
          <a:pPr algn="l"/>
          <a:r>
            <a:rPr lang="en-US" sz="1400" b="0" i="0" dirty="0">
              <a:solidFill>
                <a:schemeClr val="bg1"/>
              </a:solidFill>
              <a:latin typeface="Calibri Light" panose="020F0302020204030204" pitchFamily="34" charset="0"/>
              <a:cs typeface="Calibri Light" panose="020F0302020204030204" pitchFamily="34" charset="0"/>
            </a:rPr>
            <a:t>The ultrasonic repellent produces frequencies that will annoy wild boars, within the range audible to wild boars but not humans [24], [29].</a:t>
          </a:r>
        </a:p>
      </dgm:t>
    </dgm:pt>
    <dgm:pt modelId="{3EFD69EA-717A-4424-9CA3-CD409E0F38BD}" type="parTrans" cxnId="{B086CF3E-0794-40A1-9B22-DC690E9AC6D2}">
      <dgm:prSet/>
      <dgm:spPr/>
      <dgm:t>
        <a:bodyPr/>
        <a:lstStyle/>
        <a:p>
          <a:endParaRPr lang="en-US"/>
        </a:p>
      </dgm:t>
    </dgm:pt>
    <dgm:pt modelId="{85EF4231-3159-4D54-BF72-121EF7A7CC42}" type="sibTrans" cxnId="{B086CF3E-0794-40A1-9B22-DC690E9AC6D2}">
      <dgm:prSet custT="1"/>
      <dgm:spPr/>
      <dgm:t>
        <a:bodyPr/>
        <a:lstStyle/>
        <a:p>
          <a:pPr algn="l"/>
          <a:endParaRPr lang="en-US" sz="1200" b="0" i="0">
            <a:solidFill>
              <a:schemeClr val="bg1"/>
            </a:solidFill>
            <a:latin typeface="Calibri Light" panose="020F0302020204030204" pitchFamily="34" charset="0"/>
            <a:cs typeface="Calibri Light" panose="020F0302020204030204" pitchFamily="34" charset="0"/>
          </a:endParaRPr>
        </a:p>
      </dgm:t>
    </dgm:pt>
    <dgm:pt modelId="{C5D0F4ED-E623-0140-817E-5BC98E161E7F}" type="pres">
      <dgm:prSet presAssocID="{4B5F1837-B3E4-49DA-97D7-768026B640D1}" presName="Name0" presStyleCnt="0">
        <dgm:presLayoutVars>
          <dgm:dir/>
          <dgm:resizeHandles val="exact"/>
        </dgm:presLayoutVars>
      </dgm:prSet>
      <dgm:spPr/>
    </dgm:pt>
    <dgm:pt modelId="{64DD9E7D-0E2A-9049-BF9D-EDFE4046D398}" type="pres">
      <dgm:prSet presAssocID="{B0A7C3BE-832F-40D8-80E4-4275ED8B2AE1}" presName="node" presStyleLbl="node1" presStyleIdx="0" presStyleCnt="6">
        <dgm:presLayoutVars>
          <dgm:bulletEnabled val="1"/>
        </dgm:presLayoutVars>
      </dgm:prSet>
      <dgm:spPr/>
    </dgm:pt>
    <dgm:pt modelId="{E28C4E4D-2F8D-B445-AF4F-825AA9759480}" type="pres">
      <dgm:prSet presAssocID="{D1FF5A61-D570-4FAC-9079-510B50FD233B}" presName="sibTrans" presStyleLbl="sibTrans1D1" presStyleIdx="0" presStyleCnt="5"/>
      <dgm:spPr/>
    </dgm:pt>
    <dgm:pt modelId="{27A92C68-DD93-014F-963F-39E9892E07E4}" type="pres">
      <dgm:prSet presAssocID="{D1FF5A61-D570-4FAC-9079-510B50FD233B}" presName="connectorText" presStyleLbl="sibTrans1D1" presStyleIdx="0" presStyleCnt="5"/>
      <dgm:spPr/>
    </dgm:pt>
    <dgm:pt modelId="{45B7BAE4-A250-D94E-B8BC-9C23C85D83AC}" type="pres">
      <dgm:prSet presAssocID="{EF366406-0BEA-4EEA-9102-D2FBEC68AFF2}" presName="node" presStyleLbl="node1" presStyleIdx="1" presStyleCnt="6">
        <dgm:presLayoutVars>
          <dgm:bulletEnabled val="1"/>
        </dgm:presLayoutVars>
      </dgm:prSet>
      <dgm:spPr/>
    </dgm:pt>
    <dgm:pt modelId="{576F4945-68BE-E941-A880-8CF1AE551AD4}" type="pres">
      <dgm:prSet presAssocID="{202ECBE4-9004-4A4D-92C1-7715C154DC9C}" presName="sibTrans" presStyleLbl="sibTrans1D1" presStyleIdx="1" presStyleCnt="5"/>
      <dgm:spPr/>
    </dgm:pt>
    <dgm:pt modelId="{B8D56A1F-118C-B242-9B20-99D3F31F63B4}" type="pres">
      <dgm:prSet presAssocID="{202ECBE4-9004-4A4D-92C1-7715C154DC9C}" presName="connectorText" presStyleLbl="sibTrans1D1" presStyleIdx="1" presStyleCnt="5"/>
      <dgm:spPr/>
    </dgm:pt>
    <dgm:pt modelId="{EBA9E4E6-AEBE-7342-804A-F4C8FF247475}" type="pres">
      <dgm:prSet presAssocID="{37F70933-AF2E-4784-B231-C482E786C417}" presName="node" presStyleLbl="node1" presStyleIdx="2" presStyleCnt="6">
        <dgm:presLayoutVars>
          <dgm:bulletEnabled val="1"/>
        </dgm:presLayoutVars>
      </dgm:prSet>
      <dgm:spPr/>
    </dgm:pt>
    <dgm:pt modelId="{826B711D-694D-A148-952F-7B4FF992F275}" type="pres">
      <dgm:prSet presAssocID="{417DF2E5-6CA4-4ACF-BCEB-3FDE6076A5BC}" presName="sibTrans" presStyleLbl="sibTrans1D1" presStyleIdx="2" presStyleCnt="5"/>
      <dgm:spPr/>
    </dgm:pt>
    <dgm:pt modelId="{7B13DA1F-13BE-F541-877C-442EF032E15D}" type="pres">
      <dgm:prSet presAssocID="{417DF2E5-6CA4-4ACF-BCEB-3FDE6076A5BC}" presName="connectorText" presStyleLbl="sibTrans1D1" presStyleIdx="2" presStyleCnt="5"/>
      <dgm:spPr/>
    </dgm:pt>
    <dgm:pt modelId="{04A4E745-8B7C-4F4A-9DA9-E5B56B8A7F58}" type="pres">
      <dgm:prSet presAssocID="{5FE8DDA9-BF22-4664-ADA2-5CA00DF954B0}" presName="node" presStyleLbl="node1" presStyleIdx="3" presStyleCnt="6">
        <dgm:presLayoutVars>
          <dgm:bulletEnabled val="1"/>
        </dgm:presLayoutVars>
      </dgm:prSet>
      <dgm:spPr/>
    </dgm:pt>
    <dgm:pt modelId="{C151C68A-F62A-5E44-8C9A-E533EE75DEB2}" type="pres">
      <dgm:prSet presAssocID="{A06C7F6D-2883-42BA-BC85-9DC6523A53DD}" presName="sibTrans" presStyleLbl="sibTrans1D1" presStyleIdx="3" presStyleCnt="5"/>
      <dgm:spPr/>
    </dgm:pt>
    <dgm:pt modelId="{A7F3B28B-66F5-3F49-A215-5267B519AE5D}" type="pres">
      <dgm:prSet presAssocID="{A06C7F6D-2883-42BA-BC85-9DC6523A53DD}" presName="connectorText" presStyleLbl="sibTrans1D1" presStyleIdx="3" presStyleCnt="5"/>
      <dgm:spPr/>
    </dgm:pt>
    <dgm:pt modelId="{1BFA4D7F-B3A3-7541-B18C-816BF489D721}" type="pres">
      <dgm:prSet presAssocID="{88F8D18B-E2A4-4CEF-8F08-9861B6ACDF3C}" presName="node" presStyleLbl="node1" presStyleIdx="4" presStyleCnt="6">
        <dgm:presLayoutVars>
          <dgm:bulletEnabled val="1"/>
        </dgm:presLayoutVars>
      </dgm:prSet>
      <dgm:spPr/>
    </dgm:pt>
    <dgm:pt modelId="{30C52566-9C06-6F4E-97EB-EB895B8FBCBA}" type="pres">
      <dgm:prSet presAssocID="{A1DE8AD5-3FCE-48C4-9471-139BE8A62DF2}" presName="sibTrans" presStyleLbl="sibTrans1D1" presStyleIdx="4" presStyleCnt="5"/>
      <dgm:spPr/>
    </dgm:pt>
    <dgm:pt modelId="{7B92697F-7E6A-BC4A-8C25-D278082CDF55}" type="pres">
      <dgm:prSet presAssocID="{A1DE8AD5-3FCE-48C4-9471-139BE8A62DF2}" presName="connectorText" presStyleLbl="sibTrans1D1" presStyleIdx="4" presStyleCnt="5"/>
      <dgm:spPr/>
    </dgm:pt>
    <dgm:pt modelId="{B0B9B155-06A7-0D40-B266-2FB6899F93FD}" type="pres">
      <dgm:prSet presAssocID="{6763591B-77D8-4E6C-B0C8-564F5270FC0E}" presName="node" presStyleLbl="node1" presStyleIdx="5" presStyleCnt="6">
        <dgm:presLayoutVars>
          <dgm:bulletEnabled val="1"/>
        </dgm:presLayoutVars>
      </dgm:prSet>
      <dgm:spPr/>
    </dgm:pt>
  </dgm:ptLst>
  <dgm:cxnLst>
    <dgm:cxn modelId="{C5CC4D01-E5FE-4447-BB08-1BFE7C79CC45}" type="presOf" srcId="{D1FF5A61-D570-4FAC-9079-510B50FD233B}" destId="{27A92C68-DD93-014F-963F-39E9892E07E4}" srcOrd="1" destOrd="0" presId="urn:microsoft.com/office/officeart/2016/7/layout/RepeatingBendingProcessNew"/>
    <dgm:cxn modelId="{DADBE603-FF65-9E4C-9C2B-BC7DC8D90901}" type="presOf" srcId="{417DF2E5-6CA4-4ACF-BCEB-3FDE6076A5BC}" destId="{826B711D-694D-A148-952F-7B4FF992F275}" srcOrd="0" destOrd="0" presId="urn:microsoft.com/office/officeart/2016/7/layout/RepeatingBendingProcessNew"/>
    <dgm:cxn modelId="{DD43C10E-AF96-4085-80D3-8DA9F8777469}" srcId="{4B5F1837-B3E4-49DA-97D7-768026B640D1}" destId="{EF366406-0BEA-4EEA-9102-D2FBEC68AFF2}" srcOrd="1" destOrd="0" parTransId="{12952964-AB47-48BD-9B49-162EE58C33FC}" sibTransId="{202ECBE4-9004-4A4D-92C1-7715C154DC9C}"/>
    <dgm:cxn modelId="{B086CF3E-0794-40A1-9B22-DC690E9AC6D2}" srcId="{4B5F1837-B3E4-49DA-97D7-768026B640D1}" destId="{6763591B-77D8-4E6C-B0C8-564F5270FC0E}" srcOrd="5" destOrd="0" parTransId="{3EFD69EA-717A-4424-9CA3-CD409E0F38BD}" sibTransId="{85EF4231-3159-4D54-BF72-121EF7A7CC42}"/>
    <dgm:cxn modelId="{D8A0EC3E-EC2C-5B43-A54E-E66CE88AFAB5}" type="presOf" srcId="{EF366406-0BEA-4EEA-9102-D2FBEC68AFF2}" destId="{45B7BAE4-A250-D94E-B8BC-9C23C85D83AC}" srcOrd="0" destOrd="0" presId="urn:microsoft.com/office/officeart/2016/7/layout/RepeatingBendingProcessNew"/>
    <dgm:cxn modelId="{18CE1842-C2B4-DF4A-A6AD-216351AA1A29}" type="presOf" srcId="{37F70933-AF2E-4784-B231-C482E786C417}" destId="{EBA9E4E6-AEBE-7342-804A-F4C8FF247475}" srcOrd="0" destOrd="0" presId="urn:microsoft.com/office/officeart/2016/7/layout/RepeatingBendingProcessNew"/>
    <dgm:cxn modelId="{3A5D4E47-2B7A-344D-B0CF-BCDD8D896FB1}" type="presOf" srcId="{202ECBE4-9004-4A4D-92C1-7715C154DC9C}" destId="{576F4945-68BE-E941-A880-8CF1AE551AD4}" srcOrd="0" destOrd="0" presId="urn:microsoft.com/office/officeart/2016/7/layout/RepeatingBendingProcessNew"/>
    <dgm:cxn modelId="{ED5C5B4C-C4DF-084C-8617-DD8E1F18A8D9}" type="presOf" srcId="{4B5F1837-B3E4-49DA-97D7-768026B640D1}" destId="{C5D0F4ED-E623-0140-817E-5BC98E161E7F}" srcOrd="0" destOrd="0" presId="urn:microsoft.com/office/officeart/2016/7/layout/RepeatingBendingProcessNew"/>
    <dgm:cxn modelId="{964C2751-A8C7-4B7F-9D37-F98326DE13CD}" srcId="{4B5F1837-B3E4-49DA-97D7-768026B640D1}" destId="{37F70933-AF2E-4784-B231-C482E786C417}" srcOrd="2" destOrd="0" parTransId="{BA51AE7F-779E-4BDA-879C-6336C450836A}" sibTransId="{417DF2E5-6CA4-4ACF-BCEB-3FDE6076A5BC}"/>
    <dgm:cxn modelId="{93CC6558-84AF-7540-B069-203F679FCC65}" type="presOf" srcId="{88F8D18B-E2A4-4CEF-8F08-9861B6ACDF3C}" destId="{1BFA4D7F-B3A3-7541-B18C-816BF489D721}" srcOrd="0" destOrd="0" presId="urn:microsoft.com/office/officeart/2016/7/layout/RepeatingBendingProcessNew"/>
    <dgm:cxn modelId="{4DC09C59-0E49-1342-9FB9-DADEE9212A40}" type="presOf" srcId="{A1DE8AD5-3FCE-48C4-9471-139BE8A62DF2}" destId="{7B92697F-7E6A-BC4A-8C25-D278082CDF55}" srcOrd="1" destOrd="0" presId="urn:microsoft.com/office/officeart/2016/7/layout/RepeatingBendingProcessNew"/>
    <dgm:cxn modelId="{55BEC397-2286-914B-98FD-30869FE627B2}" type="presOf" srcId="{A06C7F6D-2883-42BA-BC85-9DC6523A53DD}" destId="{C151C68A-F62A-5E44-8C9A-E533EE75DEB2}" srcOrd="0" destOrd="0" presId="urn:microsoft.com/office/officeart/2016/7/layout/RepeatingBendingProcessNew"/>
    <dgm:cxn modelId="{3BCE66A4-DA41-0842-A39F-FE8BC07B7B53}" type="presOf" srcId="{D1FF5A61-D570-4FAC-9079-510B50FD233B}" destId="{E28C4E4D-2F8D-B445-AF4F-825AA9759480}" srcOrd="0" destOrd="0" presId="urn:microsoft.com/office/officeart/2016/7/layout/RepeatingBendingProcessNew"/>
    <dgm:cxn modelId="{2A508CA8-36F1-8049-B743-917B19238FB2}" type="presOf" srcId="{A06C7F6D-2883-42BA-BC85-9DC6523A53DD}" destId="{A7F3B28B-66F5-3F49-A215-5267B519AE5D}" srcOrd="1" destOrd="0" presId="urn:microsoft.com/office/officeart/2016/7/layout/RepeatingBendingProcessNew"/>
    <dgm:cxn modelId="{C0C427AA-62E1-5C4D-B01A-EED217858E43}" type="presOf" srcId="{6763591B-77D8-4E6C-B0C8-564F5270FC0E}" destId="{B0B9B155-06A7-0D40-B266-2FB6899F93FD}" srcOrd="0" destOrd="0" presId="urn:microsoft.com/office/officeart/2016/7/layout/RepeatingBendingProcessNew"/>
    <dgm:cxn modelId="{E4373FB3-26EC-6542-90E4-5895A1D33453}" type="presOf" srcId="{B0A7C3BE-832F-40D8-80E4-4275ED8B2AE1}" destId="{64DD9E7D-0E2A-9049-BF9D-EDFE4046D398}" srcOrd="0" destOrd="0" presId="urn:microsoft.com/office/officeart/2016/7/layout/RepeatingBendingProcessNew"/>
    <dgm:cxn modelId="{EC3AF3B8-1033-1B44-8DBF-9257F25DBABF}" type="presOf" srcId="{5FE8DDA9-BF22-4664-ADA2-5CA00DF954B0}" destId="{04A4E745-8B7C-4F4A-9DA9-E5B56B8A7F58}" srcOrd="0" destOrd="0" presId="urn:microsoft.com/office/officeart/2016/7/layout/RepeatingBendingProcessNew"/>
    <dgm:cxn modelId="{E8849BC9-843F-8A4A-887A-39060C1F7915}" type="presOf" srcId="{A1DE8AD5-3FCE-48C4-9471-139BE8A62DF2}" destId="{30C52566-9C06-6F4E-97EB-EB895B8FBCBA}" srcOrd="0" destOrd="0" presId="urn:microsoft.com/office/officeart/2016/7/layout/RepeatingBendingProcessNew"/>
    <dgm:cxn modelId="{317678CF-EEF5-4D49-BFB8-0B63F59C5017}" srcId="{4B5F1837-B3E4-49DA-97D7-768026B640D1}" destId="{5FE8DDA9-BF22-4664-ADA2-5CA00DF954B0}" srcOrd="3" destOrd="0" parTransId="{BE0778C8-23A5-4E58-B02B-5FB7B5950B49}" sibTransId="{A06C7F6D-2883-42BA-BC85-9DC6523A53DD}"/>
    <dgm:cxn modelId="{9B4CEDD7-8088-4B61-AE7C-139B4DB7B8A4}" srcId="{4B5F1837-B3E4-49DA-97D7-768026B640D1}" destId="{B0A7C3BE-832F-40D8-80E4-4275ED8B2AE1}" srcOrd="0" destOrd="0" parTransId="{6DD00379-9738-4C0B-A55F-D45F7BBC76F1}" sibTransId="{D1FF5A61-D570-4FAC-9079-510B50FD233B}"/>
    <dgm:cxn modelId="{3D014BE0-90D1-47B5-B7BD-20A73BEF2ADB}" srcId="{4B5F1837-B3E4-49DA-97D7-768026B640D1}" destId="{88F8D18B-E2A4-4CEF-8F08-9861B6ACDF3C}" srcOrd="4" destOrd="0" parTransId="{19EAE696-4374-48FC-97C7-5A95F71AB5F7}" sibTransId="{A1DE8AD5-3FCE-48C4-9471-139BE8A62DF2}"/>
    <dgm:cxn modelId="{733E85E2-E356-6F4F-B9FD-D3CC75D14250}" type="presOf" srcId="{417DF2E5-6CA4-4ACF-BCEB-3FDE6076A5BC}" destId="{7B13DA1F-13BE-F541-877C-442EF032E15D}" srcOrd="1" destOrd="0" presId="urn:microsoft.com/office/officeart/2016/7/layout/RepeatingBendingProcessNew"/>
    <dgm:cxn modelId="{A2F348F8-3106-3D4D-9A6D-DD9211BA4C33}" type="presOf" srcId="{202ECBE4-9004-4A4D-92C1-7715C154DC9C}" destId="{B8D56A1F-118C-B242-9B20-99D3F31F63B4}" srcOrd="1" destOrd="0" presId="urn:microsoft.com/office/officeart/2016/7/layout/RepeatingBendingProcessNew"/>
    <dgm:cxn modelId="{5F1CD75D-730D-3847-814A-2E55FDBE347C}" type="presParOf" srcId="{C5D0F4ED-E623-0140-817E-5BC98E161E7F}" destId="{64DD9E7D-0E2A-9049-BF9D-EDFE4046D398}" srcOrd="0" destOrd="0" presId="urn:microsoft.com/office/officeart/2016/7/layout/RepeatingBendingProcessNew"/>
    <dgm:cxn modelId="{848381CF-D5CB-1946-844F-8B2ABC5FEEA7}" type="presParOf" srcId="{C5D0F4ED-E623-0140-817E-5BC98E161E7F}" destId="{E28C4E4D-2F8D-B445-AF4F-825AA9759480}" srcOrd="1" destOrd="0" presId="urn:microsoft.com/office/officeart/2016/7/layout/RepeatingBendingProcessNew"/>
    <dgm:cxn modelId="{77215253-5E32-AF40-8803-2C9E4802E5F6}" type="presParOf" srcId="{E28C4E4D-2F8D-B445-AF4F-825AA9759480}" destId="{27A92C68-DD93-014F-963F-39E9892E07E4}" srcOrd="0" destOrd="0" presId="urn:microsoft.com/office/officeart/2016/7/layout/RepeatingBendingProcessNew"/>
    <dgm:cxn modelId="{3F8F9EEF-7B5E-A346-830D-B46FA3AEAABD}" type="presParOf" srcId="{C5D0F4ED-E623-0140-817E-5BC98E161E7F}" destId="{45B7BAE4-A250-D94E-B8BC-9C23C85D83AC}" srcOrd="2" destOrd="0" presId="urn:microsoft.com/office/officeart/2016/7/layout/RepeatingBendingProcessNew"/>
    <dgm:cxn modelId="{B977CD56-08D0-5749-879F-D0D6C02EC093}" type="presParOf" srcId="{C5D0F4ED-E623-0140-817E-5BC98E161E7F}" destId="{576F4945-68BE-E941-A880-8CF1AE551AD4}" srcOrd="3" destOrd="0" presId="urn:microsoft.com/office/officeart/2016/7/layout/RepeatingBendingProcessNew"/>
    <dgm:cxn modelId="{4D02555E-0497-614D-B7A0-51A82A1A61A3}" type="presParOf" srcId="{576F4945-68BE-E941-A880-8CF1AE551AD4}" destId="{B8D56A1F-118C-B242-9B20-99D3F31F63B4}" srcOrd="0" destOrd="0" presId="urn:microsoft.com/office/officeart/2016/7/layout/RepeatingBendingProcessNew"/>
    <dgm:cxn modelId="{F24AEF35-8681-F94F-9996-63840A0A40F7}" type="presParOf" srcId="{C5D0F4ED-E623-0140-817E-5BC98E161E7F}" destId="{EBA9E4E6-AEBE-7342-804A-F4C8FF247475}" srcOrd="4" destOrd="0" presId="urn:microsoft.com/office/officeart/2016/7/layout/RepeatingBendingProcessNew"/>
    <dgm:cxn modelId="{C0EF0192-5BD6-A846-A987-5F1F852AE622}" type="presParOf" srcId="{C5D0F4ED-E623-0140-817E-5BC98E161E7F}" destId="{826B711D-694D-A148-952F-7B4FF992F275}" srcOrd="5" destOrd="0" presId="urn:microsoft.com/office/officeart/2016/7/layout/RepeatingBendingProcessNew"/>
    <dgm:cxn modelId="{956D146E-AE8B-4046-8310-C0676EA7F1E6}" type="presParOf" srcId="{826B711D-694D-A148-952F-7B4FF992F275}" destId="{7B13DA1F-13BE-F541-877C-442EF032E15D}" srcOrd="0" destOrd="0" presId="urn:microsoft.com/office/officeart/2016/7/layout/RepeatingBendingProcessNew"/>
    <dgm:cxn modelId="{DE33D55F-35D6-F945-BB36-E670AAA03245}" type="presParOf" srcId="{C5D0F4ED-E623-0140-817E-5BC98E161E7F}" destId="{04A4E745-8B7C-4F4A-9DA9-E5B56B8A7F58}" srcOrd="6" destOrd="0" presId="urn:microsoft.com/office/officeart/2016/7/layout/RepeatingBendingProcessNew"/>
    <dgm:cxn modelId="{9C1F4767-E784-7A4E-8B1D-40B890357BAD}" type="presParOf" srcId="{C5D0F4ED-E623-0140-817E-5BC98E161E7F}" destId="{C151C68A-F62A-5E44-8C9A-E533EE75DEB2}" srcOrd="7" destOrd="0" presId="urn:microsoft.com/office/officeart/2016/7/layout/RepeatingBendingProcessNew"/>
    <dgm:cxn modelId="{38EA395B-54AB-B64E-8E51-6F4AFFEEF996}" type="presParOf" srcId="{C151C68A-F62A-5E44-8C9A-E533EE75DEB2}" destId="{A7F3B28B-66F5-3F49-A215-5267B519AE5D}" srcOrd="0" destOrd="0" presId="urn:microsoft.com/office/officeart/2016/7/layout/RepeatingBendingProcessNew"/>
    <dgm:cxn modelId="{C79872A2-C2C2-054C-A49F-B0744292BBDE}" type="presParOf" srcId="{C5D0F4ED-E623-0140-817E-5BC98E161E7F}" destId="{1BFA4D7F-B3A3-7541-B18C-816BF489D721}" srcOrd="8" destOrd="0" presId="urn:microsoft.com/office/officeart/2016/7/layout/RepeatingBendingProcessNew"/>
    <dgm:cxn modelId="{97F0A952-EF3C-9A41-8483-A33524895A01}" type="presParOf" srcId="{C5D0F4ED-E623-0140-817E-5BC98E161E7F}" destId="{30C52566-9C06-6F4E-97EB-EB895B8FBCBA}" srcOrd="9" destOrd="0" presId="urn:microsoft.com/office/officeart/2016/7/layout/RepeatingBendingProcessNew"/>
    <dgm:cxn modelId="{095D33EB-7CE7-5F44-AEA4-9E3E61626FAF}" type="presParOf" srcId="{30C52566-9C06-6F4E-97EB-EB895B8FBCBA}" destId="{7B92697F-7E6A-BC4A-8C25-D278082CDF55}" srcOrd="0" destOrd="0" presId="urn:microsoft.com/office/officeart/2016/7/layout/RepeatingBendingProcessNew"/>
    <dgm:cxn modelId="{5EF826A9-6168-0C4D-8294-1FFA5E9A674B}" type="presParOf" srcId="{C5D0F4ED-E623-0140-817E-5BC98E161E7F}" destId="{B0B9B155-06A7-0D40-B266-2FB6899F93FD}" srcOrd="10" destOrd="0" presId="urn:microsoft.com/office/officeart/2016/7/layout/RepeatingBendingProcessNew"/>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5FB21-1E7E-45FB-9F22-CF10EFBCA2BD}">
      <dsp:nvSpPr>
        <dsp:cNvPr id="0" name=""/>
        <dsp:cNvSpPr/>
      </dsp:nvSpPr>
      <dsp:spPr>
        <a:xfrm>
          <a:off x="0" y="0"/>
          <a:ext cx="6467774"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6B740C5B-5FF8-4CEF-BF76-61D19CC09AF1}">
      <dsp:nvSpPr>
        <dsp:cNvPr id="0" name=""/>
        <dsp:cNvSpPr/>
      </dsp:nvSpPr>
      <dsp:spPr>
        <a:xfrm>
          <a:off x="0" y="0"/>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Calibri Light" panose="020F0302020204030204" pitchFamily="34" charset="0"/>
              <a:cs typeface="Calibri Light" panose="020F0302020204030204" pitchFamily="34" charset="0"/>
            </a:rPr>
            <a:t>1.0 INTRODUCTION</a:t>
          </a:r>
          <a:endParaRPr lang="en-US" sz="2800" b="0" i="0" kern="1200" dirty="0">
            <a:latin typeface="Calibri Light" panose="020F0302020204030204" pitchFamily="34" charset="0"/>
            <a:cs typeface="Calibri Light" panose="020F0302020204030204" pitchFamily="34" charset="0"/>
          </a:endParaRPr>
        </a:p>
      </dsp:txBody>
      <dsp:txXfrm>
        <a:off x="0" y="0"/>
        <a:ext cx="6467774" cy="575733"/>
      </dsp:txXfrm>
    </dsp:sp>
    <dsp:sp modelId="{D59524C0-61BB-4E65-BD39-212D143458DF}">
      <dsp:nvSpPr>
        <dsp:cNvPr id="0" name=""/>
        <dsp:cNvSpPr/>
      </dsp:nvSpPr>
      <dsp:spPr>
        <a:xfrm>
          <a:off x="0" y="575733"/>
          <a:ext cx="6467774" cy="0"/>
        </a:xfrm>
        <a:prstGeom prst="line">
          <a:avLst/>
        </a:prstGeom>
        <a:gradFill rotWithShape="0">
          <a:gsLst>
            <a:gs pos="0">
              <a:schemeClr val="accent2">
                <a:hueOff val="300868"/>
                <a:satOff val="-3457"/>
                <a:lumOff val="1681"/>
                <a:alphaOff val="0"/>
                <a:tint val="96000"/>
                <a:lumMod val="104000"/>
              </a:schemeClr>
            </a:gs>
            <a:gs pos="100000">
              <a:schemeClr val="accent2">
                <a:hueOff val="300868"/>
                <a:satOff val="-3457"/>
                <a:lumOff val="1681"/>
                <a:alphaOff val="0"/>
                <a:shade val="84000"/>
                <a:lumMod val="84000"/>
              </a:schemeClr>
            </a:gs>
          </a:gsLst>
          <a:lin ang="5400000" scaled="0"/>
        </a:gradFill>
        <a:ln w="9525" cap="rnd" cmpd="sng" algn="ctr">
          <a:solidFill>
            <a:schemeClr val="accent2">
              <a:hueOff val="300868"/>
              <a:satOff val="-3457"/>
              <a:lumOff val="168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633B0E-340B-4CDE-B3EF-F058F9D34768}">
      <dsp:nvSpPr>
        <dsp:cNvPr id="0" name=""/>
        <dsp:cNvSpPr/>
      </dsp:nvSpPr>
      <dsp:spPr>
        <a:xfrm>
          <a:off x="0" y="575733"/>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Calibri Light" panose="020F0302020204030204" pitchFamily="34" charset="0"/>
              <a:cs typeface="Calibri Light" panose="020F0302020204030204" pitchFamily="34" charset="0"/>
            </a:rPr>
            <a:t>2.0 PROBLEM DEFINITION</a:t>
          </a:r>
          <a:endParaRPr lang="en-US" sz="2800" b="0" i="0" kern="1200" dirty="0">
            <a:latin typeface="Calibri Light" panose="020F0302020204030204" pitchFamily="34" charset="0"/>
            <a:cs typeface="Calibri Light" panose="020F0302020204030204" pitchFamily="34" charset="0"/>
          </a:endParaRPr>
        </a:p>
      </dsp:txBody>
      <dsp:txXfrm>
        <a:off x="0" y="575733"/>
        <a:ext cx="6467774" cy="575733"/>
      </dsp:txXfrm>
    </dsp:sp>
    <dsp:sp modelId="{68561D70-E28D-467F-B99B-8AD324F639DA}">
      <dsp:nvSpPr>
        <dsp:cNvPr id="0" name=""/>
        <dsp:cNvSpPr/>
      </dsp:nvSpPr>
      <dsp:spPr>
        <a:xfrm>
          <a:off x="0" y="1151466"/>
          <a:ext cx="6467774" cy="0"/>
        </a:xfrm>
        <a:prstGeom prst="line">
          <a:avLst/>
        </a:prstGeom>
        <a:gradFill rotWithShape="0">
          <a:gsLst>
            <a:gs pos="0">
              <a:schemeClr val="accent2">
                <a:hueOff val="601737"/>
                <a:satOff val="-6914"/>
                <a:lumOff val="3362"/>
                <a:alphaOff val="0"/>
                <a:tint val="96000"/>
                <a:lumMod val="104000"/>
              </a:schemeClr>
            </a:gs>
            <a:gs pos="100000">
              <a:schemeClr val="accent2">
                <a:hueOff val="601737"/>
                <a:satOff val="-6914"/>
                <a:lumOff val="3362"/>
                <a:alphaOff val="0"/>
                <a:shade val="84000"/>
                <a:lumMod val="84000"/>
              </a:schemeClr>
            </a:gs>
          </a:gsLst>
          <a:lin ang="5400000" scaled="0"/>
        </a:gradFill>
        <a:ln w="9525" cap="rnd" cmpd="sng" algn="ctr">
          <a:solidFill>
            <a:schemeClr val="accent2">
              <a:hueOff val="601737"/>
              <a:satOff val="-6914"/>
              <a:lumOff val="336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0A86B58-3AC1-4DE5-91FA-4678E367D919}">
      <dsp:nvSpPr>
        <dsp:cNvPr id="0" name=""/>
        <dsp:cNvSpPr/>
      </dsp:nvSpPr>
      <dsp:spPr>
        <a:xfrm>
          <a:off x="0" y="1151466"/>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3.0 PROPOSED SOLUTIONS</a:t>
          </a:r>
        </a:p>
      </dsp:txBody>
      <dsp:txXfrm>
        <a:off x="0" y="1151466"/>
        <a:ext cx="6467774" cy="575733"/>
      </dsp:txXfrm>
    </dsp:sp>
    <dsp:sp modelId="{771F740E-6F94-45DA-8148-82B6893DDD2B}">
      <dsp:nvSpPr>
        <dsp:cNvPr id="0" name=""/>
        <dsp:cNvSpPr/>
      </dsp:nvSpPr>
      <dsp:spPr>
        <a:xfrm>
          <a:off x="0" y="1727199"/>
          <a:ext cx="6467774" cy="0"/>
        </a:xfrm>
        <a:prstGeom prst="line">
          <a:avLst/>
        </a:prstGeom>
        <a:gradFill rotWithShape="0">
          <a:gsLst>
            <a:gs pos="0">
              <a:schemeClr val="accent2">
                <a:hueOff val="902605"/>
                <a:satOff val="-10371"/>
                <a:lumOff val="5043"/>
                <a:alphaOff val="0"/>
                <a:tint val="96000"/>
                <a:lumMod val="104000"/>
              </a:schemeClr>
            </a:gs>
            <a:gs pos="100000">
              <a:schemeClr val="accent2">
                <a:hueOff val="902605"/>
                <a:satOff val="-10371"/>
                <a:lumOff val="5043"/>
                <a:alphaOff val="0"/>
                <a:shade val="84000"/>
                <a:lumMod val="84000"/>
              </a:schemeClr>
            </a:gs>
          </a:gsLst>
          <a:lin ang="5400000" scaled="0"/>
        </a:gradFill>
        <a:ln w="9525" cap="rnd" cmpd="sng" algn="ctr">
          <a:solidFill>
            <a:schemeClr val="accent2">
              <a:hueOff val="902605"/>
              <a:satOff val="-10371"/>
              <a:lumOff val="504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5F24171-5076-4B3D-80F1-71182CD79C65}">
      <dsp:nvSpPr>
        <dsp:cNvPr id="0" name=""/>
        <dsp:cNvSpPr/>
      </dsp:nvSpPr>
      <dsp:spPr>
        <a:xfrm>
          <a:off x="0" y="1727199"/>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4.0 CRITERIA FOR ASSESSING SOLUTIONS</a:t>
          </a:r>
        </a:p>
      </dsp:txBody>
      <dsp:txXfrm>
        <a:off x="0" y="1727199"/>
        <a:ext cx="6467774" cy="575733"/>
      </dsp:txXfrm>
    </dsp:sp>
    <dsp:sp modelId="{03FE782A-6D91-4142-9E0F-3CF5997256CF}">
      <dsp:nvSpPr>
        <dsp:cNvPr id="0" name=""/>
        <dsp:cNvSpPr/>
      </dsp:nvSpPr>
      <dsp:spPr>
        <a:xfrm>
          <a:off x="0" y="2302933"/>
          <a:ext cx="6467774" cy="0"/>
        </a:xfrm>
        <a:prstGeom prst="line">
          <a:avLst/>
        </a:prstGeom>
        <a:gradFill rotWithShape="0">
          <a:gsLst>
            <a:gs pos="0">
              <a:schemeClr val="accent2">
                <a:hueOff val="1203473"/>
                <a:satOff val="-13828"/>
                <a:lumOff val="6723"/>
                <a:alphaOff val="0"/>
                <a:tint val="96000"/>
                <a:lumMod val="104000"/>
              </a:schemeClr>
            </a:gs>
            <a:gs pos="100000">
              <a:schemeClr val="accent2">
                <a:hueOff val="1203473"/>
                <a:satOff val="-13828"/>
                <a:lumOff val="6723"/>
                <a:alphaOff val="0"/>
                <a:shade val="84000"/>
                <a:lumMod val="84000"/>
              </a:schemeClr>
            </a:gs>
          </a:gsLst>
          <a:lin ang="5400000" scaled="0"/>
        </a:gradFill>
        <a:ln w="9525" cap="rnd" cmpd="sng" algn="ctr">
          <a:solidFill>
            <a:schemeClr val="accent2">
              <a:hueOff val="1203473"/>
              <a:satOff val="-13828"/>
              <a:lumOff val="672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5A9156E-A858-42E3-B266-9C7EC76E78EA}">
      <dsp:nvSpPr>
        <dsp:cNvPr id="0" name=""/>
        <dsp:cNvSpPr/>
      </dsp:nvSpPr>
      <dsp:spPr>
        <a:xfrm>
          <a:off x="0" y="2302933"/>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Calibri Light" panose="020F0302020204030204" pitchFamily="34" charset="0"/>
              <a:cs typeface="Calibri Light" panose="020F0302020204030204" pitchFamily="34" charset="0"/>
            </a:rPr>
            <a:t>5.0 RESEARCH METHODOLOGY</a:t>
          </a:r>
        </a:p>
      </dsp:txBody>
      <dsp:txXfrm>
        <a:off x="0" y="2302933"/>
        <a:ext cx="6467774" cy="575733"/>
      </dsp:txXfrm>
    </dsp:sp>
    <dsp:sp modelId="{6046D087-E5A0-1B48-9612-F27893B28C1E}">
      <dsp:nvSpPr>
        <dsp:cNvPr id="0" name=""/>
        <dsp:cNvSpPr/>
      </dsp:nvSpPr>
      <dsp:spPr>
        <a:xfrm>
          <a:off x="0" y="2878666"/>
          <a:ext cx="6467774" cy="0"/>
        </a:xfrm>
        <a:prstGeom prst="line">
          <a:avLst/>
        </a:prstGeom>
        <a:gradFill rotWithShape="0">
          <a:gsLst>
            <a:gs pos="0">
              <a:schemeClr val="accent2">
                <a:hueOff val="1504342"/>
                <a:satOff val="-17285"/>
                <a:lumOff val="8404"/>
                <a:alphaOff val="0"/>
                <a:tint val="96000"/>
                <a:lumMod val="104000"/>
              </a:schemeClr>
            </a:gs>
            <a:gs pos="100000">
              <a:schemeClr val="accent2">
                <a:hueOff val="1504342"/>
                <a:satOff val="-17285"/>
                <a:lumOff val="8404"/>
                <a:alphaOff val="0"/>
                <a:shade val="84000"/>
                <a:lumMod val="84000"/>
              </a:schemeClr>
            </a:gs>
          </a:gsLst>
          <a:lin ang="5400000" scaled="0"/>
        </a:gradFill>
        <a:ln w="9525" cap="rnd" cmpd="sng" algn="ctr">
          <a:solidFill>
            <a:schemeClr val="accent2">
              <a:hueOff val="1504342"/>
              <a:satOff val="-17285"/>
              <a:lumOff val="840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FEE76B3-1BA4-3D43-92E4-E4904E40BB8D}">
      <dsp:nvSpPr>
        <dsp:cNvPr id="0" name=""/>
        <dsp:cNvSpPr/>
      </dsp:nvSpPr>
      <dsp:spPr>
        <a:xfrm>
          <a:off x="0" y="2878666"/>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6.0 RESULTS AND ANALYSIS</a:t>
          </a:r>
        </a:p>
      </dsp:txBody>
      <dsp:txXfrm>
        <a:off x="0" y="2878666"/>
        <a:ext cx="6467774" cy="575733"/>
      </dsp:txXfrm>
    </dsp:sp>
    <dsp:sp modelId="{FEACC80A-6082-FB4F-AD92-2F4F560A788C}">
      <dsp:nvSpPr>
        <dsp:cNvPr id="0" name=""/>
        <dsp:cNvSpPr/>
      </dsp:nvSpPr>
      <dsp:spPr>
        <a:xfrm>
          <a:off x="0" y="3454399"/>
          <a:ext cx="6467774" cy="0"/>
        </a:xfrm>
        <a:prstGeom prst="line">
          <a:avLst/>
        </a:prstGeom>
        <a:gradFill rotWithShape="0">
          <a:gsLst>
            <a:gs pos="0">
              <a:schemeClr val="accent2">
                <a:hueOff val="1805210"/>
                <a:satOff val="-20742"/>
                <a:lumOff val="10085"/>
                <a:alphaOff val="0"/>
                <a:tint val="96000"/>
                <a:lumMod val="104000"/>
              </a:schemeClr>
            </a:gs>
            <a:gs pos="100000">
              <a:schemeClr val="accent2">
                <a:hueOff val="1805210"/>
                <a:satOff val="-20742"/>
                <a:lumOff val="10085"/>
                <a:alphaOff val="0"/>
                <a:shade val="84000"/>
                <a:lumMod val="84000"/>
              </a:schemeClr>
            </a:gs>
          </a:gsLst>
          <a:lin ang="5400000" scaled="0"/>
        </a:gradFill>
        <a:ln w="9525" cap="rnd" cmpd="sng" algn="ctr">
          <a:solidFill>
            <a:schemeClr val="accent2">
              <a:hueOff val="1805210"/>
              <a:satOff val="-20742"/>
              <a:lumOff val="100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1E12E9A-D0A0-344E-A173-366E773179FA}">
      <dsp:nvSpPr>
        <dsp:cNvPr id="0" name=""/>
        <dsp:cNvSpPr/>
      </dsp:nvSpPr>
      <dsp:spPr>
        <a:xfrm>
          <a:off x="0" y="3454399"/>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7.0 CONCLUSION AND RECOMMENDATIONS</a:t>
          </a:r>
        </a:p>
      </dsp:txBody>
      <dsp:txXfrm>
        <a:off x="0" y="3454399"/>
        <a:ext cx="6467774" cy="575733"/>
      </dsp:txXfrm>
    </dsp:sp>
    <dsp:sp modelId="{69AF5881-6EA0-4B4D-8548-B602F4DE87FA}">
      <dsp:nvSpPr>
        <dsp:cNvPr id="0" name=""/>
        <dsp:cNvSpPr/>
      </dsp:nvSpPr>
      <dsp:spPr>
        <a:xfrm>
          <a:off x="0" y="4030132"/>
          <a:ext cx="6467774" cy="0"/>
        </a:xfrm>
        <a:prstGeom prst="line">
          <a:avLst/>
        </a:prstGeom>
        <a:gradFill rotWithShape="0">
          <a:gsLst>
            <a:gs pos="0">
              <a:schemeClr val="accent2">
                <a:hueOff val="2106078"/>
                <a:satOff val="-24199"/>
                <a:lumOff val="11766"/>
                <a:alphaOff val="0"/>
                <a:tint val="96000"/>
                <a:lumMod val="104000"/>
              </a:schemeClr>
            </a:gs>
            <a:gs pos="100000">
              <a:schemeClr val="accent2">
                <a:hueOff val="2106078"/>
                <a:satOff val="-24199"/>
                <a:lumOff val="11766"/>
                <a:alphaOff val="0"/>
                <a:shade val="84000"/>
                <a:lumMod val="84000"/>
              </a:schemeClr>
            </a:gs>
          </a:gsLst>
          <a:lin ang="5400000" scaled="0"/>
        </a:gradFill>
        <a:ln w="9525" cap="rnd" cmpd="sng" algn="ctr">
          <a:solidFill>
            <a:schemeClr val="accent2">
              <a:hueOff val="2106078"/>
              <a:satOff val="-24199"/>
              <a:lumOff val="11766"/>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911E5F3-D6C7-45C5-BE59-64023AD4FA4F}">
      <dsp:nvSpPr>
        <dsp:cNvPr id="0" name=""/>
        <dsp:cNvSpPr/>
      </dsp:nvSpPr>
      <dsp:spPr>
        <a:xfrm>
          <a:off x="0" y="4030132"/>
          <a:ext cx="6467774" cy="57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latin typeface="Calibri Light" panose="020F0302020204030204" pitchFamily="34" charset="0"/>
              <a:cs typeface="Calibri Light" panose="020F0302020204030204" pitchFamily="34" charset="0"/>
            </a:rPr>
            <a:t>8.0 REFERENCES</a:t>
          </a:r>
          <a:endParaRPr lang="en-US" sz="2800" b="0" i="0" kern="1200" dirty="0">
            <a:latin typeface="Calibri Light" panose="020F0302020204030204" pitchFamily="34" charset="0"/>
            <a:cs typeface="Calibri Light" panose="020F0302020204030204" pitchFamily="34" charset="0"/>
          </a:endParaRPr>
        </a:p>
      </dsp:txBody>
      <dsp:txXfrm>
        <a:off x="0" y="4030132"/>
        <a:ext cx="6467774" cy="575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D0A9C-8021-0641-8090-DE4BB4A30286}">
      <dsp:nvSpPr>
        <dsp:cNvPr id="0" name=""/>
        <dsp:cNvSpPr/>
      </dsp:nvSpPr>
      <dsp:spPr>
        <a:xfrm>
          <a:off x="106354"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PIR sensors are placed where wild boars are frequently observed.</a:t>
          </a:r>
        </a:p>
      </dsp:txBody>
      <dsp:txXfrm>
        <a:off x="146774" y="41328"/>
        <a:ext cx="2021053" cy="1299199"/>
      </dsp:txXfrm>
    </dsp:sp>
    <dsp:sp modelId="{77C4EA93-6677-D942-85D8-7448D94C0987}">
      <dsp:nvSpPr>
        <dsp:cNvPr id="0" name=""/>
        <dsp:cNvSpPr/>
      </dsp:nvSpPr>
      <dsp:spPr>
        <a:xfrm>
          <a:off x="2378411"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2378411" y="527807"/>
        <a:ext cx="297331" cy="326241"/>
      </dsp:txXfrm>
    </dsp:sp>
    <dsp:sp modelId="{812AC858-EEA9-D847-B3CD-988853B4BDF4}">
      <dsp:nvSpPr>
        <dsp:cNvPr id="0" name=""/>
        <dsp:cNvSpPr/>
      </dsp:nvSpPr>
      <dsp:spPr>
        <a:xfrm>
          <a:off x="2996995" y="908"/>
          <a:ext cx="2380045"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PIR sensors detect motion by sensing variations in infrared radiation and can identify warm objects in their field of vision [31].</a:t>
          </a:r>
        </a:p>
      </dsp:txBody>
      <dsp:txXfrm>
        <a:off x="3037415" y="41328"/>
        <a:ext cx="2299205" cy="1299199"/>
      </dsp:txXfrm>
    </dsp:sp>
    <dsp:sp modelId="{B1B5BA7B-5CA5-734F-93E5-3B4858F58ECA}">
      <dsp:nvSpPr>
        <dsp:cNvPr id="0" name=""/>
        <dsp:cNvSpPr/>
      </dsp:nvSpPr>
      <dsp:spPr>
        <a:xfrm>
          <a:off x="5547204"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5547204" y="527807"/>
        <a:ext cx="297331" cy="326241"/>
      </dsp:txXfrm>
    </dsp:sp>
    <dsp:sp modelId="{ADBA5579-FDE3-644A-A997-AA8B3EE0F885}">
      <dsp:nvSpPr>
        <dsp:cNvPr id="0" name=""/>
        <dsp:cNvSpPr/>
      </dsp:nvSpPr>
      <dsp:spPr>
        <a:xfrm>
          <a:off x="6165788"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When a large, warm object like a wild boar enters the sensor's view, it triggers motion detection.</a:t>
          </a:r>
        </a:p>
      </dsp:txBody>
      <dsp:txXfrm>
        <a:off x="6206208" y="41328"/>
        <a:ext cx="2021053" cy="1299199"/>
      </dsp:txXfrm>
    </dsp:sp>
    <dsp:sp modelId="{A8974B19-A70C-7342-BF05-9A11B0882B53}">
      <dsp:nvSpPr>
        <dsp:cNvPr id="0" name=""/>
        <dsp:cNvSpPr/>
      </dsp:nvSpPr>
      <dsp:spPr>
        <a:xfrm>
          <a:off x="8437845" y="419060"/>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a:off x="8437845" y="527807"/>
        <a:ext cx="297331" cy="326241"/>
      </dsp:txXfrm>
    </dsp:sp>
    <dsp:sp modelId="{AF558B82-55F9-2041-A045-31A4C095AA8B}">
      <dsp:nvSpPr>
        <dsp:cNvPr id="0" name=""/>
        <dsp:cNvSpPr/>
      </dsp:nvSpPr>
      <dsp:spPr>
        <a:xfrm>
          <a:off x="9056429" y="90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Camera records live streaming when motion is detected and stores the video on the Rpi.</a:t>
          </a:r>
        </a:p>
      </dsp:txBody>
      <dsp:txXfrm>
        <a:off x="9096849" y="41328"/>
        <a:ext cx="2021053" cy="1299199"/>
      </dsp:txXfrm>
    </dsp:sp>
    <dsp:sp modelId="{14C49F22-3454-F843-A483-A254119FAB5A}">
      <dsp:nvSpPr>
        <dsp:cNvPr id="0" name=""/>
        <dsp:cNvSpPr/>
      </dsp:nvSpPr>
      <dsp:spPr>
        <a:xfrm rot="5400000">
          <a:off x="9894996" y="1491623"/>
          <a:ext cx="424758"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solidFill>
              <a:schemeClr val="bg1"/>
            </a:solidFill>
            <a:latin typeface="Calibri Light" panose="020F0302020204030204" pitchFamily="34" charset="0"/>
            <a:cs typeface="Calibri Light" panose="020F0302020204030204" pitchFamily="34" charset="0"/>
          </a:endParaRPr>
        </a:p>
      </dsp:txBody>
      <dsp:txXfrm rot="-5400000">
        <a:off x="9944255" y="1551112"/>
        <a:ext cx="326241" cy="297331"/>
      </dsp:txXfrm>
    </dsp:sp>
    <dsp:sp modelId="{8269E1EF-D285-8E4F-A427-3BAABF58B691}">
      <dsp:nvSpPr>
        <dsp:cNvPr id="0" name=""/>
        <dsp:cNvSpPr/>
      </dsp:nvSpPr>
      <dsp:spPr>
        <a:xfrm>
          <a:off x="9056429" y="2169695"/>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The YOLO V3 algorithm is used for animal species identification in the detection phase.</a:t>
          </a:r>
        </a:p>
      </dsp:txBody>
      <dsp:txXfrm>
        <a:off x="9096849" y="2210115"/>
        <a:ext cx="2021053" cy="1299199"/>
      </dsp:txXfrm>
    </dsp:sp>
    <dsp:sp modelId="{60C53A24-D89E-534F-AEB5-68DD1C84A697}">
      <dsp:nvSpPr>
        <dsp:cNvPr id="0" name=""/>
        <dsp:cNvSpPr/>
      </dsp:nvSpPr>
      <dsp:spPr>
        <a:xfrm rot="10824444">
          <a:off x="8491992" y="2577794"/>
          <a:ext cx="402999"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8612890" y="2686971"/>
        <a:ext cx="282099" cy="326241"/>
      </dsp:txXfrm>
    </dsp:sp>
    <dsp:sp modelId="{A89B2794-ED61-9B4B-9835-4C8B41312B44}">
      <dsp:nvSpPr>
        <dsp:cNvPr id="0" name=""/>
        <dsp:cNvSpPr/>
      </dsp:nvSpPr>
      <dsp:spPr>
        <a:xfrm>
          <a:off x="6206211" y="2149428"/>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YOLO V3 predicts detected object classes and bounding boxes within a single algorithm pass [31].</a:t>
          </a:r>
        </a:p>
      </dsp:txBody>
      <dsp:txXfrm>
        <a:off x="6246631" y="2189848"/>
        <a:ext cx="2021053" cy="1299199"/>
      </dsp:txXfrm>
    </dsp:sp>
    <dsp:sp modelId="{B7EAAE8C-5A83-5E45-8A13-8929ED88878C}">
      <dsp:nvSpPr>
        <dsp:cNvPr id="0" name=""/>
        <dsp:cNvSpPr/>
      </dsp:nvSpPr>
      <dsp:spPr>
        <a:xfrm rot="29317" flipH="1">
          <a:off x="5494416" y="2705917"/>
          <a:ext cx="424136"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5621655" y="2815207"/>
        <a:ext cx="296895" cy="326241"/>
      </dsp:txXfrm>
    </dsp:sp>
    <dsp:sp modelId="{86F53CA3-539F-2E41-9FC6-EB2F91D9978D}">
      <dsp:nvSpPr>
        <dsp:cNvPr id="0" name=""/>
        <dsp:cNvSpPr/>
      </dsp:nvSpPr>
      <dsp:spPr>
        <a:xfrm>
          <a:off x="3114755" y="2170604"/>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If wild boars are detected, the system activates an LED light to deter them.</a:t>
          </a:r>
        </a:p>
      </dsp:txBody>
      <dsp:txXfrm>
        <a:off x="3155175" y="2211024"/>
        <a:ext cx="2021053" cy="1299199"/>
      </dsp:txXfrm>
    </dsp:sp>
    <dsp:sp modelId="{C449FCBA-5BE4-C740-A371-E920BB95FA6C}">
      <dsp:nvSpPr>
        <dsp:cNvPr id="0" name=""/>
        <dsp:cNvSpPr/>
      </dsp:nvSpPr>
      <dsp:spPr>
        <a:xfrm rot="10800000">
          <a:off x="2641465" y="2588756"/>
          <a:ext cx="337916" cy="543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b="0" i="0" kern="1200">
            <a:latin typeface="Calibri Light" panose="020F0302020204030204" pitchFamily="34" charset="0"/>
            <a:cs typeface="Calibri Light" panose="020F0302020204030204" pitchFamily="34" charset="0"/>
          </a:endParaRPr>
        </a:p>
      </dsp:txBody>
      <dsp:txXfrm rot="10800000">
        <a:off x="2742840" y="2697503"/>
        <a:ext cx="236541" cy="326241"/>
      </dsp:txXfrm>
    </dsp:sp>
    <dsp:sp modelId="{748FD420-CF54-634E-B866-80C82851E950}">
      <dsp:nvSpPr>
        <dsp:cNvPr id="0" name=""/>
        <dsp:cNvSpPr/>
      </dsp:nvSpPr>
      <dsp:spPr>
        <a:xfrm>
          <a:off x="385373" y="2170604"/>
          <a:ext cx="2101893" cy="138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latin typeface="Calibri Light" panose="020F0302020204030204" pitchFamily="34" charset="0"/>
              <a:cs typeface="Calibri Light" panose="020F0302020204030204" pitchFamily="34" charset="0"/>
            </a:rPr>
            <a:t>The LED light blinks irregularly to annoy and guide the wild boar away from the urban area without causing harm.</a:t>
          </a:r>
        </a:p>
      </dsp:txBody>
      <dsp:txXfrm>
        <a:off x="425793" y="2211024"/>
        <a:ext cx="2021053" cy="12991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D50D2-B647-4001-8AEF-20301D812EED}">
      <dsp:nvSpPr>
        <dsp:cNvPr id="0" name=""/>
        <dsp:cNvSpPr/>
      </dsp:nvSpPr>
      <dsp:spPr>
        <a:xfrm>
          <a:off x="0" y="638"/>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91977-FD6A-4AE7-AC63-1AEFDC2C6469}">
      <dsp:nvSpPr>
        <dsp:cNvPr id="0" name=""/>
        <dsp:cNvSpPr/>
      </dsp:nvSpPr>
      <dsp:spPr>
        <a:xfrm>
          <a:off x="452118" y="336925"/>
          <a:ext cx="822033" cy="822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1FD203-A0E1-42DF-B65D-71BA923D8375}">
      <dsp:nvSpPr>
        <dsp:cNvPr id="0" name=""/>
        <dsp:cNvSpPr/>
      </dsp:nvSpPr>
      <dsp:spPr>
        <a:xfrm>
          <a:off x="1726270" y="638"/>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Calibri Light" panose="020F0302020204030204" pitchFamily="34" charset="0"/>
              <a:cs typeface="Calibri Light" panose="020F0302020204030204" pitchFamily="34" charset="0"/>
            </a:rPr>
            <a:t>4.1 Feasibility (35%): The solutions' applicability, practicality, and acceptability affect their possibility of being used in real life.</a:t>
          </a:r>
        </a:p>
      </dsp:txBody>
      <dsp:txXfrm>
        <a:off x="1726270" y="638"/>
        <a:ext cx="5442174" cy="1494606"/>
      </dsp:txXfrm>
    </dsp:sp>
    <dsp:sp modelId="{9E749452-33E0-4DCD-B6C8-B0B568654309}">
      <dsp:nvSpPr>
        <dsp:cNvPr id="0" name=""/>
        <dsp:cNvSpPr/>
      </dsp:nvSpPr>
      <dsp:spPr>
        <a:xfrm>
          <a:off x="0" y="1868896"/>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02EE2-E1C6-41E8-9DBE-28E7AB135F6D}">
      <dsp:nvSpPr>
        <dsp:cNvPr id="0" name=""/>
        <dsp:cNvSpPr/>
      </dsp:nvSpPr>
      <dsp:spPr>
        <a:xfrm>
          <a:off x="452118" y="2205182"/>
          <a:ext cx="822033" cy="822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03ECC2-983D-47DD-B3BF-4035040A9851}">
      <dsp:nvSpPr>
        <dsp:cNvPr id="0" name=""/>
        <dsp:cNvSpPr/>
      </dsp:nvSpPr>
      <dsp:spPr>
        <a:xfrm>
          <a:off x="1726270" y="1868896"/>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Calibri Light" panose="020F0302020204030204" pitchFamily="34" charset="0"/>
              <a:cs typeface="Calibri Light" panose="020F0302020204030204" pitchFamily="34" charset="0"/>
            </a:rPr>
            <a:t>4.2 Monetary Cost (35%): The monetary costs of the products affect their possibility of being used in real life because they must fit the budget</a:t>
          </a:r>
        </a:p>
      </dsp:txBody>
      <dsp:txXfrm>
        <a:off x="1726270" y="1868896"/>
        <a:ext cx="5442174" cy="1494606"/>
      </dsp:txXfrm>
    </dsp:sp>
    <dsp:sp modelId="{BD75FCCE-CC29-476C-935B-C493F3565B6C}">
      <dsp:nvSpPr>
        <dsp:cNvPr id="0" name=""/>
        <dsp:cNvSpPr/>
      </dsp:nvSpPr>
      <dsp:spPr>
        <a:xfrm>
          <a:off x="0" y="3737154"/>
          <a:ext cx="7168445" cy="14946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C5F5F-E13D-48D1-ACAF-8E2C03DEE05D}">
      <dsp:nvSpPr>
        <dsp:cNvPr id="0" name=""/>
        <dsp:cNvSpPr/>
      </dsp:nvSpPr>
      <dsp:spPr>
        <a:xfrm>
          <a:off x="452118" y="4073440"/>
          <a:ext cx="822033" cy="822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0BE6C0-A59E-4131-934C-084FF7BD4D8E}">
      <dsp:nvSpPr>
        <dsp:cNvPr id="0" name=""/>
        <dsp:cNvSpPr/>
      </dsp:nvSpPr>
      <dsp:spPr>
        <a:xfrm>
          <a:off x="1726270" y="3737154"/>
          <a:ext cx="5442174" cy="149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79" tIns="158179" rIns="158179" bIns="158179"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Calibri Light" panose="020F0302020204030204" pitchFamily="34" charset="0"/>
              <a:cs typeface="Calibri Light" panose="020F0302020204030204" pitchFamily="34" charset="0"/>
            </a:rPr>
            <a:t>4.3 Environmental Safety Impact (30%): For the solutions to be applied, the deterrents that are used in the systems must not harm the environment.</a:t>
          </a:r>
        </a:p>
      </dsp:txBody>
      <dsp:txXfrm>
        <a:off x="1726270" y="3737154"/>
        <a:ext cx="5442174" cy="1494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FA257-09E8-4A31-9F71-DFB8FDB6A16F}">
      <dsp:nvSpPr>
        <dsp:cNvPr id="0" name=""/>
        <dsp:cNvSpPr/>
      </dsp:nvSpPr>
      <dsp:spPr>
        <a:xfrm>
          <a:off x="168971" y="1409524"/>
          <a:ext cx="1304933" cy="13049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F3E4E-D3DA-4630-971A-36575F483C70}">
      <dsp:nvSpPr>
        <dsp:cNvPr id="0" name=""/>
        <dsp:cNvSpPr/>
      </dsp:nvSpPr>
      <dsp:spPr>
        <a:xfrm>
          <a:off x="443007" y="1683560"/>
          <a:ext cx="756861" cy="7568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53F7CE-C1FF-437C-B4D8-A2D7F057A090}">
      <dsp:nvSpPr>
        <dsp:cNvPr id="0" name=""/>
        <dsp:cNvSpPr/>
      </dsp:nvSpPr>
      <dsp:spPr>
        <a:xfrm>
          <a:off x="1554429" y="1430194"/>
          <a:ext cx="4317231" cy="130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latin typeface="Calibri" panose="020F0502020204030204" pitchFamily="34" charset="0"/>
              <a:cs typeface="Calibri" panose="020F0502020204030204" pitchFamily="34" charset="0"/>
            </a:rPr>
            <a:t>The nature of the interaction between humans and wildlife has changed in urban and suburban environments [1]. </a:t>
          </a:r>
        </a:p>
      </dsp:txBody>
      <dsp:txXfrm>
        <a:off x="1554429" y="1430194"/>
        <a:ext cx="4317231" cy="1304933"/>
      </dsp:txXfrm>
    </dsp:sp>
    <dsp:sp modelId="{C543F989-2E01-4D4B-8151-D9969715BEB9}">
      <dsp:nvSpPr>
        <dsp:cNvPr id="0" name=""/>
        <dsp:cNvSpPr/>
      </dsp:nvSpPr>
      <dsp:spPr>
        <a:xfrm>
          <a:off x="5986062" y="1409524"/>
          <a:ext cx="1304933" cy="13049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FFE9D-9484-436E-B7BF-E10B7ABF99A3}">
      <dsp:nvSpPr>
        <dsp:cNvPr id="0" name=""/>
        <dsp:cNvSpPr/>
      </dsp:nvSpPr>
      <dsp:spPr>
        <a:xfrm>
          <a:off x="6260098" y="1683560"/>
          <a:ext cx="756861" cy="7568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D3B9A-5CA5-4820-9D60-AA10F3DA3C3D}">
      <dsp:nvSpPr>
        <dsp:cNvPr id="0" name=""/>
        <dsp:cNvSpPr/>
      </dsp:nvSpPr>
      <dsp:spPr>
        <a:xfrm>
          <a:off x="7396420" y="1388254"/>
          <a:ext cx="3546069" cy="130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latin typeface="Calibri" panose="020F0502020204030204" pitchFamily="34" charset="0"/>
              <a:cs typeface="Calibri" panose="020F0502020204030204" pitchFamily="34" charset="0"/>
            </a:rPr>
            <a:t>An example of this shift is the increase in urban area wild boar population [2].</a:t>
          </a:r>
        </a:p>
      </dsp:txBody>
      <dsp:txXfrm>
        <a:off x="7396420" y="1388254"/>
        <a:ext cx="3546069" cy="1304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0C63-953F-0B40-8F62-A68BD9652046}">
      <dsp:nvSpPr>
        <dsp:cNvPr id="0" name=""/>
        <dsp:cNvSpPr/>
      </dsp:nvSpPr>
      <dsp:spPr>
        <a:xfrm>
          <a:off x="3404"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8C2334-F5F9-8B43-8955-E6C031E0C2EB}">
      <dsp:nvSpPr>
        <dsp:cNvPr id="0" name=""/>
        <dsp:cNvSpPr/>
      </dsp:nvSpPr>
      <dsp:spPr>
        <a:xfrm>
          <a:off x="273511"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Causing traffic accidents on dark roads at night</a:t>
          </a:r>
        </a:p>
      </dsp:txBody>
      <dsp:txXfrm>
        <a:off x="318723" y="1538827"/>
        <a:ext cx="2340533" cy="1453234"/>
      </dsp:txXfrm>
    </dsp:sp>
    <dsp:sp modelId="{9EE78A80-5CD0-6C49-9AC7-C7F228A06904}">
      <dsp:nvSpPr>
        <dsp:cNvPr id="0" name=""/>
        <dsp:cNvSpPr/>
      </dsp:nvSpPr>
      <dsp:spPr>
        <a:xfrm>
          <a:off x="2974575" y="1247650"/>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90B31-0D00-DB4D-B348-14973CE24277}">
      <dsp:nvSpPr>
        <dsp:cNvPr id="0" name=""/>
        <dsp:cNvSpPr/>
      </dsp:nvSpPr>
      <dsp:spPr>
        <a:xfrm>
          <a:off x="3244681" y="1504251"/>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Causing pollution by knocking over garbage bins [5] </a:t>
          </a:r>
        </a:p>
      </dsp:txBody>
      <dsp:txXfrm>
        <a:off x="3289893" y="1549463"/>
        <a:ext cx="2340533" cy="1453234"/>
      </dsp:txXfrm>
    </dsp:sp>
    <dsp:sp modelId="{A1A8A6D1-97D4-7649-B4A2-722565E10F29}">
      <dsp:nvSpPr>
        <dsp:cNvPr id="0" name=""/>
        <dsp:cNvSpPr/>
      </dsp:nvSpPr>
      <dsp:spPr>
        <a:xfrm>
          <a:off x="5945746"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2561B8-D04F-C94F-9A33-CDD020AE98A3}">
      <dsp:nvSpPr>
        <dsp:cNvPr id="0" name=""/>
        <dsp:cNvSpPr/>
      </dsp:nvSpPr>
      <dsp:spPr>
        <a:xfrm>
          <a:off x="6215852"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Carrying diseases [6] </a:t>
          </a:r>
        </a:p>
      </dsp:txBody>
      <dsp:txXfrm>
        <a:off x="6261064" y="1538827"/>
        <a:ext cx="2340533" cy="1453234"/>
      </dsp:txXfrm>
    </dsp:sp>
    <dsp:sp modelId="{EA2420ED-45DE-F841-979A-50705321AD1F}">
      <dsp:nvSpPr>
        <dsp:cNvPr id="0" name=""/>
        <dsp:cNvSpPr/>
      </dsp:nvSpPr>
      <dsp:spPr>
        <a:xfrm>
          <a:off x="8916916" y="1237014"/>
          <a:ext cx="2430957" cy="154365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6BDED-C2E4-A147-A6EE-08FCAFB9F809}">
      <dsp:nvSpPr>
        <dsp:cNvPr id="0" name=""/>
        <dsp:cNvSpPr/>
      </dsp:nvSpPr>
      <dsp:spPr>
        <a:xfrm>
          <a:off x="9187023" y="1493615"/>
          <a:ext cx="2430957" cy="154365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Attacking and injuring HC residents</a:t>
          </a:r>
        </a:p>
      </dsp:txBody>
      <dsp:txXfrm>
        <a:off x="9232235" y="1538827"/>
        <a:ext cx="2340533" cy="1453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01B69-550C-064A-8668-551A38F9D351}">
      <dsp:nvSpPr>
        <dsp:cNvPr id="0" name=""/>
        <dsp:cNvSpPr/>
      </dsp:nvSpPr>
      <dsp:spPr>
        <a:xfrm>
          <a:off x="890"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endParaRPr lang="en-US" sz="2000" b="0" i="0" kern="1200" dirty="0">
            <a:solidFill>
              <a:schemeClr val="bg1"/>
            </a:solidFill>
            <a:latin typeface="Calibri Light" panose="020F0302020204030204" pitchFamily="34" charset="0"/>
            <a:cs typeface="Calibri Light" panose="020F0302020204030204" pitchFamily="34" charset="0"/>
          </a:endParaRPr>
        </a:p>
        <a:p>
          <a:pPr marL="0" lvl="0" indent="0" algn="l" defTabSz="889000">
            <a:lnSpc>
              <a:spcPct val="90000"/>
            </a:lnSpc>
            <a:spcBef>
              <a:spcPct val="0"/>
            </a:spcBef>
            <a:spcAft>
              <a:spcPct val="35000"/>
            </a:spcAft>
            <a:buNone/>
          </a:pPr>
          <a:r>
            <a:rPr lang="en-US" sz="2000" b="1" i="0" kern="1200" dirty="0">
              <a:solidFill>
                <a:schemeClr val="bg1"/>
              </a:solidFill>
              <a:latin typeface="Calibri Light" panose="020F0302020204030204" pitchFamily="34" charset="0"/>
              <a:cs typeface="Calibri Light" panose="020F0302020204030204" pitchFamily="34" charset="0"/>
            </a:rPr>
            <a:t>Reduce the wild boar population </a:t>
          </a:r>
          <a:r>
            <a:rPr lang="en-US" sz="2000" b="0" i="0" kern="1200" dirty="0">
              <a:solidFill>
                <a:schemeClr val="bg1"/>
              </a:solidFill>
              <a:latin typeface="Calibri Light" panose="020F0302020204030204" pitchFamily="34" charset="0"/>
              <a:cs typeface="Calibri Light" panose="020F0302020204030204" pitchFamily="34" charset="0"/>
            </a:rPr>
            <a:t>within the HC with the three engineering solutions </a:t>
          </a:r>
        </a:p>
      </dsp:txBody>
      <dsp:txXfrm>
        <a:off x="890" y="1476231"/>
        <a:ext cx="3606431" cy="2214346"/>
      </dsp:txXfrm>
    </dsp:sp>
    <dsp:sp modelId="{2EF0AAB2-941F-4A48-BDAA-0D3AC00C1426}">
      <dsp:nvSpPr>
        <dsp:cNvPr id="0" name=""/>
        <dsp:cNvSpPr/>
      </dsp:nvSpPr>
      <dsp:spPr>
        <a:xfrm>
          <a:off x="890"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PURPOSE</a:t>
          </a:r>
        </a:p>
      </dsp:txBody>
      <dsp:txXfrm>
        <a:off x="890" y="0"/>
        <a:ext cx="3606431" cy="1476231"/>
      </dsp:txXfrm>
    </dsp:sp>
    <dsp:sp modelId="{04420EC2-A2B2-DF48-A401-1B9680907E99}">
      <dsp:nvSpPr>
        <dsp:cNvPr id="0" name=""/>
        <dsp:cNvSpPr/>
      </dsp:nvSpPr>
      <dsp:spPr>
        <a:xfrm>
          <a:off x="3895835"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bg1"/>
              </a:solidFill>
              <a:latin typeface="Calibri Light" panose="020F0302020204030204" pitchFamily="34" charset="0"/>
              <a:cs typeface="Calibri Light" panose="020F0302020204030204" pitchFamily="34" charset="0"/>
            </a:rPr>
            <a:t>Implement wild boar-deterring systems throughout the complex upon detecting wild boar presence in the complex, </a:t>
          </a:r>
          <a:r>
            <a:rPr lang="en-US" sz="2000" b="1" i="0" kern="1200" dirty="0">
              <a:solidFill>
                <a:schemeClr val="bg1"/>
              </a:solidFill>
              <a:latin typeface="Calibri Light" panose="020F0302020204030204" pitchFamily="34" charset="0"/>
              <a:cs typeface="Calibri Light" panose="020F0302020204030204" pitchFamily="34" charset="0"/>
            </a:rPr>
            <a:t>adding an extra layer of security for residents against wild boars</a:t>
          </a:r>
        </a:p>
      </dsp:txBody>
      <dsp:txXfrm>
        <a:off x="3895835" y="1476231"/>
        <a:ext cx="3606431" cy="2214346"/>
      </dsp:txXfrm>
    </dsp:sp>
    <dsp:sp modelId="{8DD50F2A-DD0E-284E-A660-8FDEB1200F9C}">
      <dsp:nvSpPr>
        <dsp:cNvPr id="0" name=""/>
        <dsp:cNvSpPr/>
      </dsp:nvSpPr>
      <dsp:spPr>
        <a:xfrm>
          <a:off x="3895835"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IMPACT</a:t>
          </a:r>
        </a:p>
      </dsp:txBody>
      <dsp:txXfrm>
        <a:off x="3895835" y="0"/>
        <a:ext cx="3606431" cy="1476231"/>
      </dsp:txXfrm>
    </dsp:sp>
    <dsp:sp modelId="{AED716F8-0C88-A848-845C-C631363DDA96}">
      <dsp:nvSpPr>
        <dsp:cNvPr id="0" name=""/>
        <dsp:cNvSpPr/>
      </dsp:nvSpPr>
      <dsp:spPr>
        <a:xfrm>
          <a:off x="7790781" y="0"/>
          <a:ext cx="3606431" cy="3690578"/>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235" tIns="0" rIns="356235"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bg1"/>
              </a:solidFill>
              <a:latin typeface="Calibri Light" panose="020F0302020204030204" pitchFamily="34" charset="0"/>
              <a:cs typeface="Calibri Light" panose="020F0302020204030204" pitchFamily="34" charset="0"/>
            </a:rPr>
            <a:t>Study’s potential to generate solutions that </a:t>
          </a:r>
          <a:r>
            <a:rPr lang="en-US" sz="2000" b="1" i="0" kern="1200" dirty="0">
              <a:solidFill>
                <a:schemeClr val="bg1"/>
              </a:solidFill>
              <a:latin typeface="Calibri Light" panose="020F0302020204030204" pitchFamily="34" charset="0"/>
              <a:cs typeface="Calibri Light" panose="020F0302020204030204" pitchFamily="34" charset="0"/>
            </a:rPr>
            <a:t>can be adapted to all regions facing similar disturbances </a:t>
          </a:r>
          <a:r>
            <a:rPr lang="en-US" sz="2000" b="0" i="0" kern="1200" dirty="0">
              <a:solidFill>
                <a:schemeClr val="bg1"/>
              </a:solidFill>
              <a:latin typeface="Calibri Light" panose="020F0302020204030204" pitchFamily="34" charset="0"/>
              <a:cs typeface="Calibri Light" panose="020F0302020204030204" pitchFamily="34" charset="0"/>
            </a:rPr>
            <a:t>caused by wildlife, regardless of the type of animal species </a:t>
          </a:r>
        </a:p>
      </dsp:txBody>
      <dsp:txXfrm>
        <a:off x="7790781" y="1476231"/>
        <a:ext cx="3606431" cy="2214346"/>
      </dsp:txXfrm>
    </dsp:sp>
    <dsp:sp modelId="{76EBCA87-72DB-674A-B30E-C95F7A30EA95}">
      <dsp:nvSpPr>
        <dsp:cNvPr id="0" name=""/>
        <dsp:cNvSpPr/>
      </dsp:nvSpPr>
      <dsp:spPr>
        <a:xfrm>
          <a:off x="7790781" y="0"/>
          <a:ext cx="3606431" cy="1476231"/>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235" tIns="165100" rIns="356235" bIns="165100" numCol="1" spcCol="1270" anchor="ctr" anchorCtr="0">
          <a:noAutofit/>
        </a:bodyPr>
        <a:lstStyle/>
        <a:p>
          <a:pPr marL="0" lvl="0" indent="0" algn="l" defTabSz="1778000">
            <a:lnSpc>
              <a:spcPct val="90000"/>
            </a:lnSpc>
            <a:spcBef>
              <a:spcPct val="0"/>
            </a:spcBef>
            <a:spcAft>
              <a:spcPct val="35000"/>
            </a:spcAft>
            <a:buNone/>
          </a:pPr>
          <a:r>
            <a:rPr lang="en-US" sz="4000" b="0" i="0" kern="1200" dirty="0">
              <a:solidFill>
                <a:schemeClr val="bg1"/>
              </a:solidFill>
              <a:latin typeface="Calibri Light" panose="020F0302020204030204" pitchFamily="34" charset="0"/>
              <a:cs typeface="Calibri Light" panose="020F0302020204030204" pitchFamily="34" charset="0"/>
            </a:rPr>
            <a:t>SIGNIFICANCE</a:t>
          </a:r>
        </a:p>
      </dsp:txBody>
      <dsp:txXfrm>
        <a:off x="7790781" y="0"/>
        <a:ext cx="3606431" cy="14762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9498D-F321-48D6-BD29-FAAA264D218E}">
      <dsp:nvSpPr>
        <dsp:cNvPr id="0" name=""/>
        <dsp:cNvSpPr/>
      </dsp:nvSpPr>
      <dsp:spPr>
        <a:xfrm>
          <a:off x="451301" y="693815"/>
          <a:ext cx="1303071" cy="13239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B087C3-3DED-4B7A-8AA7-A1408F130B73}">
      <dsp:nvSpPr>
        <dsp:cNvPr id="0" name=""/>
        <dsp:cNvSpPr/>
      </dsp:nvSpPr>
      <dsp:spPr>
        <a:xfrm>
          <a:off x="40462" y="2249269"/>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Cause traffic accidents</a:t>
          </a:r>
        </a:p>
      </dsp:txBody>
      <dsp:txXfrm>
        <a:off x="40462" y="2249269"/>
        <a:ext cx="2124749" cy="1395000"/>
      </dsp:txXfrm>
    </dsp:sp>
    <dsp:sp modelId="{11A6FF77-12C9-429C-98F6-D72B5FA9DD3F}">
      <dsp:nvSpPr>
        <dsp:cNvPr id="0" name=""/>
        <dsp:cNvSpPr/>
      </dsp:nvSpPr>
      <dsp:spPr>
        <a:xfrm>
          <a:off x="2956444" y="706541"/>
          <a:ext cx="1285947" cy="1273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1115A3-A222-41A4-A853-7477CCE030D5}">
      <dsp:nvSpPr>
        <dsp:cNvPr id="0" name=""/>
        <dsp:cNvSpPr/>
      </dsp:nvSpPr>
      <dsp:spPr>
        <a:xfrm>
          <a:off x="2537043" y="2236543"/>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Damage to public infrastructure, parks, and private gardens [7] in the Hekimköy Complex</a:t>
          </a:r>
        </a:p>
      </dsp:txBody>
      <dsp:txXfrm>
        <a:off x="2537043" y="2236543"/>
        <a:ext cx="2124749" cy="1395000"/>
      </dsp:txXfrm>
    </dsp:sp>
    <dsp:sp modelId="{A7393F0D-AEC8-4CD5-A76F-7E48DBED8ECC}">
      <dsp:nvSpPr>
        <dsp:cNvPr id="0" name=""/>
        <dsp:cNvSpPr/>
      </dsp:nvSpPr>
      <dsp:spPr>
        <a:xfrm>
          <a:off x="5408426" y="679960"/>
          <a:ext cx="1375145" cy="1379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046B8-AF61-4B83-98E0-8F64EB40BBF6}">
      <dsp:nvSpPr>
        <dsp:cNvPr id="0" name=""/>
        <dsp:cNvSpPr/>
      </dsp:nvSpPr>
      <dsp:spPr>
        <a:xfrm>
          <a:off x="5033624" y="2263124"/>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Raid rubbish bins and containers, creating an irritant to residents </a:t>
          </a:r>
        </a:p>
      </dsp:txBody>
      <dsp:txXfrm>
        <a:off x="5033624" y="2263124"/>
        <a:ext cx="2124749" cy="1395000"/>
      </dsp:txXfrm>
    </dsp:sp>
    <dsp:sp modelId="{BC0E1CEC-A1BD-4BB9-87F8-6F7404EFD0C1}">
      <dsp:nvSpPr>
        <dsp:cNvPr id="0" name=""/>
        <dsp:cNvSpPr/>
      </dsp:nvSpPr>
      <dsp:spPr>
        <a:xfrm>
          <a:off x="7892305" y="699513"/>
          <a:ext cx="1400550" cy="13011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CBDF1C-940E-4719-8ECC-E91716AD8212}">
      <dsp:nvSpPr>
        <dsp:cNvPr id="0" name=""/>
        <dsp:cNvSpPr/>
      </dsp:nvSpPr>
      <dsp:spPr>
        <a:xfrm>
          <a:off x="7530205" y="2243571"/>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Transmit diseases to pets and humans [8]</a:t>
          </a:r>
        </a:p>
      </dsp:txBody>
      <dsp:txXfrm>
        <a:off x="7530205" y="2243571"/>
        <a:ext cx="2124749" cy="1395000"/>
      </dsp:txXfrm>
    </dsp:sp>
    <dsp:sp modelId="{B95BFD15-BB06-4396-A6FC-1887E0FEC6F5}">
      <dsp:nvSpPr>
        <dsp:cNvPr id="0" name=""/>
        <dsp:cNvSpPr/>
      </dsp:nvSpPr>
      <dsp:spPr>
        <a:xfrm>
          <a:off x="10429345" y="674644"/>
          <a:ext cx="1319632" cy="14005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8E2B-81FF-4ECA-90B4-5F938F98672E}">
      <dsp:nvSpPr>
        <dsp:cNvPr id="0" name=""/>
        <dsp:cNvSpPr/>
      </dsp:nvSpPr>
      <dsp:spPr>
        <a:xfrm>
          <a:off x="10026786" y="2268440"/>
          <a:ext cx="2124749"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latin typeface="Calibri Light" panose="020F0302020204030204" pitchFamily="34" charset="0"/>
              <a:cs typeface="Calibri Light" panose="020F0302020204030204" pitchFamily="34" charset="0"/>
            </a:rPr>
            <a:t>Pose a physical threat to people [4]</a:t>
          </a:r>
        </a:p>
      </dsp:txBody>
      <dsp:txXfrm>
        <a:off x="10026786" y="2268440"/>
        <a:ext cx="2124749" cy="139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A4E06-CAF2-E344-9BA7-F36FD12E8D1D}">
      <dsp:nvSpPr>
        <dsp:cNvPr id="0" name=""/>
        <dsp:cNvSpPr/>
      </dsp:nvSpPr>
      <dsp:spPr>
        <a:xfrm>
          <a:off x="2179674" y="0"/>
          <a:ext cx="5029199" cy="5029199"/>
        </a:xfrm>
        <a:prstGeom prst="ellipse">
          <a:avLst/>
        </a:prstGeom>
        <a:solidFill>
          <a:schemeClr val="accent1">
            <a:alpha val="50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Calibri Light" panose="020F0302020204030204" pitchFamily="34" charset="0"/>
              <a:cs typeface="Calibri Light" panose="020F0302020204030204" pitchFamily="34" charset="0"/>
            </a:rPr>
            <a:t>Overall, wild boars create an unsafe environment for outdoor activities within the HC [9].</a:t>
          </a:r>
          <a:endParaRPr lang="en-TR" sz="3200" b="0" i="0" kern="1200" dirty="0">
            <a:latin typeface="Calibri Light" panose="020F0302020204030204" pitchFamily="34" charset="0"/>
            <a:cs typeface="Calibri Light" panose="020F0302020204030204" pitchFamily="34" charset="0"/>
          </a:endParaRPr>
        </a:p>
      </dsp:txBody>
      <dsp:txXfrm>
        <a:off x="2916183" y="736509"/>
        <a:ext cx="3556181" cy="35561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B99B9-10CE-AF4B-8D51-1205AA5496D5}">
      <dsp:nvSpPr>
        <dsp:cNvPr id="0" name=""/>
        <dsp:cNvSpPr/>
      </dsp:nvSpPr>
      <dsp:spPr>
        <a:xfrm>
          <a:off x="0" y="680"/>
          <a:ext cx="12047621" cy="95656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dirty="0">
              <a:solidFill>
                <a:schemeClr val="bg1"/>
              </a:solidFill>
              <a:latin typeface="Calibri Light" panose="020F0302020204030204" pitchFamily="34" charset="0"/>
              <a:cs typeface="Calibri Light" panose="020F0302020204030204" pitchFamily="34" charset="0"/>
            </a:rPr>
            <a:t>2.1.1 Easy Access to Food and Water [10]: In the forms of food wastes, vegetables, fruits</a:t>
          </a:r>
        </a:p>
      </dsp:txBody>
      <dsp:txXfrm>
        <a:off x="46696" y="47376"/>
        <a:ext cx="11954229" cy="863174"/>
      </dsp:txXfrm>
    </dsp:sp>
    <dsp:sp modelId="{C92EC720-8AFF-4848-8E80-CFD3CDE798AF}">
      <dsp:nvSpPr>
        <dsp:cNvPr id="0" name=""/>
        <dsp:cNvSpPr/>
      </dsp:nvSpPr>
      <dsp:spPr>
        <a:xfrm>
          <a:off x="0" y="968566"/>
          <a:ext cx="12047621" cy="95656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dirty="0">
              <a:solidFill>
                <a:schemeClr val="bg1"/>
              </a:solidFill>
              <a:latin typeface="Calibri Light" panose="020F0302020204030204" pitchFamily="34" charset="0"/>
              <a:cs typeface="Calibri Light" panose="020F0302020204030204" pitchFamily="34" charset="0"/>
            </a:rPr>
            <a:t>2.1.2 Insufficient Hunting Pressure [11]: Lack of lethal resources because of overpopulation</a:t>
          </a:r>
        </a:p>
      </dsp:txBody>
      <dsp:txXfrm>
        <a:off x="46696" y="1015262"/>
        <a:ext cx="11954229" cy="863174"/>
      </dsp:txXfrm>
    </dsp:sp>
    <dsp:sp modelId="{1C04F488-236D-E243-9F7D-3547A5E36488}">
      <dsp:nvSpPr>
        <dsp:cNvPr id="0" name=""/>
        <dsp:cNvSpPr/>
      </dsp:nvSpPr>
      <dsp:spPr>
        <a:xfrm>
          <a:off x="0" y="1936453"/>
          <a:ext cx="12047621" cy="95656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US" sz="2800" b="0" i="0" kern="1200">
              <a:solidFill>
                <a:schemeClr val="bg1"/>
              </a:solidFill>
              <a:latin typeface="Calibri Light" panose="020F0302020204030204" pitchFamily="34" charset="0"/>
              <a:cs typeface="Calibri Light" panose="020F0302020204030204" pitchFamily="34" charset="0"/>
            </a:rPr>
            <a:t>2.1.3 Expanding Urbanization into Forested Areas Occupied by Wild Boars [12]</a:t>
          </a:r>
        </a:p>
      </dsp:txBody>
      <dsp:txXfrm>
        <a:off x="46696" y="1983149"/>
        <a:ext cx="11954229" cy="8631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E81F8-D0BD-C044-A001-0B29C92513E7}">
      <dsp:nvSpPr>
        <dsp:cNvPr id="0" name=""/>
        <dsp:cNvSpPr/>
      </dsp:nvSpPr>
      <dsp:spPr>
        <a:xfrm>
          <a:off x="0" y="911"/>
          <a:ext cx="9044578" cy="746900"/>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latin typeface="Calibri Light" panose="020F0302020204030204" pitchFamily="34" charset="0"/>
              <a:cs typeface="Calibri Light" panose="020F0302020204030204" pitchFamily="34" charset="0"/>
            </a:rPr>
            <a:t>Who: Hekimköy Complex residents</a:t>
          </a:r>
        </a:p>
      </dsp:txBody>
      <dsp:txXfrm>
        <a:off x="36461" y="37372"/>
        <a:ext cx="8971656" cy="673978"/>
      </dsp:txXfrm>
    </dsp:sp>
    <dsp:sp modelId="{BDC8BCD3-A83F-F242-9791-6AAB88226063}">
      <dsp:nvSpPr>
        <dsp:cNvPr id="0" name=""/>
        <dsp:cNvSpPr/>
      </dsp:nvSpPr>
      <dsp:spPr>
        <a:xfrm>
          <a:off x="0" y="758555"/>
          <a:ext cx="9044578" cy="7469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latin typeface="Calibri Light" panose="020F0302020204030204" pitchFamily="34" charset="0"/>
              <a:cs typeface="Calibri Light" panose="020F0302020204030204" pitchFamily="34" charset="0"/>
            </a:rPr>
            <a:t>What: Wild boar intrusion into urban areas through HC</a:t>
          </a:r>
        </a:p>
      </dsp:txBody>
      <dsp:txXfrm>
        <a:off x="36461" y="795016"/>
        <a:ext cx="8971656" cy="673978"/>
      </dsp:txXfrm>
    </dsp:sp>
    <dsp:sp modelId="{A571BDEA-E07A-8A4F-8F77-FC11CEDE46B6}">
      <dsp:nvSpPr>
        <dsp:cNvPr id="0" name=""/>
        <dsp:cNvSpPr/>
      </dsp:nvSpPr>
      <dsp:spPr>
        <a:xfrm>
          <a:off x="0" y="1516199"/>
          <a:ext cx="9044578" cy="7469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When: Although the problem continues at all times of the year, its negative impacts increase in the summertime because of the increase in population in PSA due to summer holiday migrations [13].</a:t>
          </a:r>
        </a:p>
      </dsp:txBody>
      <dsp:txXfrm>
        <a:off x="36461" y="1552660"/>
        <a:ext cx="8971656" cy="673978"/>
      </dsp:txXfrm>
    </dsp:sp>
    <dsp:sp modelId="{9DE88565-5676-3644-A6E4-9352E2861238}">
      <dsp:nvSpPr>
        <dsp:cNvPr id="0" name=""/>
        <dsp:cNvSpPr/>
      </dsp:nvSpPr>
      <dsp:spPr>
        <a:xfrm>
          <a:off x="0" y="2273843"/>
          <a:ext cx="9044578" cy="7469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Where: Hekimköy Complex, Türkbükü, Bodrum</a:t>
          </a:r>
        </a:p>
      </dsp:txBody>
      <dsp:txXfrm>
        <a:off x="36461" y="2310304"/>
        <a:ext cx="8971656" cy="673978"/>
      </dsp:txXfrm>
    </dsp:sp>
    <dsp:sp modelId="{F5329B06-AA84-A649-BA92-CA45320D5C4F}">
      <dsp:nvSpPr>
        <dsp:cNvPr id="0" name=""/>
        <dsp:cNvSpPr/>
      </dsp:nvSpPr>
      <dsp:spPr>
        <a:xfrm>
          <a:off x="0" y="3031488"/>
          <a:ext cx="9044578" cy="7469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latin typeface="Calibri Light" panose="020F0302020204030204" pitchFamily="34" charset="0"/>
              <a:cs typeface="Calibri Light" panose="020F0302020204030204" pitchFamily="34" charset="0"/>
            </a:rPr>
            <a:t>Why: Increasing wild boar and human interactions lead to conflicts.</a:t>
          </a:r>
        </a:p>
      </dsp:txBody>
      <dsp:txXfrm>
        <a:off x="36461" y="3067949"/>
        <a:ext cx="8971656" cy="673978"/>
      </dsp:txXfrm>
    </dsp:sp>
    <dsp:sp modelId="{EDFFC453-0728-AE4E-8D16-504C2BA6C922}">
      <dsp:nvSpPr>
        <dsp:cNvPr id="0" name=""/>
        <dsp:cNvSpPr/>
      </dsp:nvSpPr>
      <dsp:spPr>
        <a:xfrm>
          <a:off x="0" y="3789132"/>
          <a:ext cx="9044578" cy="7469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solidFill>
                <a:schemeClr val="bg1"/>
              </a:solidFill>
              <a:latin typeface="Calibri Light" panose="020F0302020204030204" pitchFamily="34" charset="0"/>
              <a:cs typeface="Calibri Light" panose="020F0302020204030204" pitchFamily="34" charset="0"/>
            </a:rPr>
            <a:t>How: Causing car accidents, carrying diseases, damaging properties, creating pollution, and giving physical harm to people [7]</a:t>
          </a:r>
        </a:p>
      </dsp:txBody>
      <dsp:txXfrm>
        <a:off x="36461" y="3825593"/>
        <a:ext cx="8971656" cy="673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C4E4D-2F8D-B445-AF4F-825AA9759480}">
      <dsp:nvSpPr>
        <dsp:cNvPr id="0" name=""/>
        <dsp:cNvSpPr/>
      </dsp:nvSpPr>
      <dsp:spPr>
        <a:xfrm>
          <a:off x="2563077"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2821902" y="753076"/>
        <a:ext cx="28855" cy="5776"/>
      </dsp:txXfrm>
    </dsp:sp>
    <dsp:sp modelId="{64DD9E7D-0E2A-9049-BF9D-EDFE4046D398}">
      <dsp:nvSpPr>
        <dsp:cNvPr id="0" name=""/>
        <dsp:cNvSpPr/>
      </dsp:nvSpPr>
      <dsp:spPr>
        <a:xfrm>
          <a:off x="5572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Camera</a:t>
          </a:r>
          <a:r>
            <a:rPr lang="en-US" sz="1400" b="0" i="0" kern="1200" baseline="0" dirty="0">
              <a:solidFill>
                <a:schemeClr val="bg1"/>
              </a:solidFill>
              <a:latin typeface="Calibri Light" panose="020F0302020204030204" pitchFamily="34" charset="0"/>
              <a:cs typeface="Calibri Light" panose="020F0302020204030204" pitchFamily="34" charset="0"/>
            </a:rPr>
            <a:t> continuously records the video of its surroundings.</a:t>
          </a:r>
          <a:endParaRPr lang="en-US" sz="1400" b="0" i="0" kern="1200" dirty="0">
            <a:solidFill>
              <a:schemeClr val="bg1"/>
            </a:solidFill>
            <a:latin typeface="Calibri Light" panose="020F0302020204030204" pitchFamily="34" charset="0"/>
            <a:cs typeface="Calibri Light" panose="020F0302020204030204" pitchFamily="34" charset="0"/>
          </a:endParaRPr>
        </a:p>
      </dsp:txBody>
      <dsp:txXfrm>
        <a:off x="55722" y="3218"/>
        <a:ext cx="2509154" cy="1505492"/>
      </dsp:txXfrm>
    </dsp:sp>
    <dsp:sp modelId="{576F4945-68BE-E941-A880-8CF1AE551AD4}">
      <dsp:nvSpPr>
        <dsp:cNvPr id="0" name=""/>
        <dsp:cNvSpPr/>
      </dsp:nvSpPr>
      <dsp:spPr>
        <a:xfrm>
          <a:off x="5649336"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5908161" y="753076"/>
        <a:ext cx="28855" cy="5776"/>
      </dsp:txXfrm>
    </dsp:sp>
    <dsp:sp modelId="{45B7BAE4-A250-D94E-B8BC-9C23C85D83AC}">
      <dsp:nvSpPr>
        <dsp:cNvPr id="0" name=""/>
        <dsp:cNvSpPr/>
      </dsp:nvSpPr>
      <dsp:spPr>
        <a:xfrm>
          <a:off x="314198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Rpi captures frames at some rate.</a:t>
          </a:r>
        </a:p>
      </dsp:txBody>
      <dsp:txXfrm>
        <a:off x="3141982" y="3218"/>
        <a:ext cx="2509154" cy="1505492"/>
      </dsp:txXfrm>
    </dsp:sp>
    <dsp:sp modelId="{826B711D-694D-A148-952F-7B4FF992F275}">
      <dsp:nvSpPr>
        <dsp:cNvPr id="0" name=""/>
        <dsp:cNvSpPr/>
      </dsp:nvSpPr>
      <dsp:spPr>
        <a:xfrm>
          <a:off x="8735596" y="710244"/>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8994421" y="753076"/>
        <a:ext cx="28855" cy="5776"/>
      </dsp:txXfrm>
    </dsp:sp>
    <dsp:sp modelId="{EBA9E4E6-AEBE-7342-804A-F4C8FF247475}">
      <dsp:nvSpPr>
        <dsp:cNvPr id="0" name=""/>
        <dsp:cNvSpPr/>
      </dsp:nvSpPr>
      <dsp:spPr>
        <a:xfrm>
          <a:off x="6228242"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The Python OpenCV library processes the frames to prepare them for the detection step [26].</a:t>
          </a:r>
        </a:p>
      </dsp:txBody>
      <dsp:txXfrm>
        <a:off x="6228242" y="3218"/>
        <a:ext cx="2509154" cy="1505492"/>
      </dsp:txXfrm>
    </dsp:sp>
    <dsp:sp modelId="{C151C68A-F62A-5E44-8C9A-E533EE75DEB2}">
      <dsp:nvSpPr>
        <dsp:cNvPr id="0" name=""/>
        <dsp:cNvSpPr/>
      </dsp:nvSpPr>
      <dsp:spPr>
        <a:xfrm>
          <a:off x="1310299" y="1506910"/>
          <a:ext cx="9258779" cy="546505"/>
        </a:xfrm>
        <a:custGeom>
          <a:avLst/>
          <a:gdLst/>
          <a:ahLst/>
          <a:cxnLst/>
          <a:rect l="0" t="0" r="0" b="0"/>
          <a:pathLst>
            <a:path>
              <a:moveTo>
                <a:pt x="9258779" y="0"/>
              </a:moveTo>
              <a:lnTo>
                <a:pt x="9258779" y="290352"/>
              </a:lnTo>
              <a:lnTo>
                <a:pt x="0" y="290352"/>
              </a:lnTo>
              <a:lnTo>
                <a:pt x="0" y="546505"/>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5707770" y="1777275"/>
        <a:ext cx="463837" cy="5776"/>
      </dsp:txXfrm>
    </dsp:sp>
    <dsp:sp modelId="{04A4E745-8B7C-4F4A-9DA9-E5B56B8A7F58}">
      <dsp:nvSpPr>
        <dsp:cNvPr id="0" name=""/>
        <dsp:cNvSpPr/>
      </dsp:nvSpPr>
      <dsp:spPr>
        <a:xfrm>
          <a:off x="9314501" y="3218"/>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Image recognition is performed using a Convolutional Neural Network (CNN) machine learning model, trained with a dataset of wild boar images for accurate identification [27], [28].</a:t>
          </a:r>
        </a:p>
      </dsp:txBody>
      <dsp:txXfrm>
        <a:off x="9314501" y="3218"/>
        <a:ext cx="2509154" cy="1505492"/>
      </dsp:txXfrm>
    </dsp:sp>
    <dsp:sp modelId="{30C52566-9C06-6F4E-97EB-EB895B8FBCBA}">
      <dsp:nvSpPr>
        <dsp:cNvPr id="0" name=""/>
        <dsp:cNvSpPr/>
      </dsp:nvSpPr>
      <dsp:spPr>
        <a:xfrm>
          <a:off x="2563077" y="2792842"/>
          <a:ext cx="546505" cy="91440"/>
        </a:xfrm>
        <a:custGeom>
          <a:avLst/>
          <a:gdLst/>
          <a:ahLst/>
          <a:cxnLst/>
          <a:rect l="0" t="0" r="0" b="0"/>
          <a:pathLst>
            <a:path>
              <a:moveTo>
                <a:pt x="0" y="45720"/>
              </a:moveTo>
              <a:lnTo>
                <a:pt x="546505"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22300">
            <a:lnSpc>
              <a:spcPct val="90000"/>
            </a:lnSpc>
            <a:spcBef>
              <a:spcPct val="0"/>
            </a:spcBef>
            <a:spcAft>
              <a:spcPct val="35000"/>
            </a:spcAft>
            <a:buNone/>
          </a:pPr>
          <a:endParaRPr lang="en-US" sz="1400" b="0" i="0" kern="1200">
            <a:solidFill>
              <a:schemeClr val="bg1"/>
            </a:solidFill>
            <a:latin typeface="Calibri Light" panose="020F0302020204030204" pitchFamily="34" charset="0"/>
            <a:cs typeface="Calibri Light" panose="020F0302020204030204" pitchFamily="34" charset="0"/>
          </a:endParaRPr>
        </a:p>
      </dsp:txBody>
      <dsp:txXfrm>
        <a:off x="2821902" y="2835674"/>
        <a:ext cx="28855" cy="5776"/>
      </dsp:txXfrm>
    </dsp:sp>
    <dsp:sp modelId="{1BFA4D7F-B3A3-7541-B18C-816BF489D721}">
      <dsp:nvSpPr>
        <dsp:cNvPr id="0" name=""/>
        <dsp:cNvSpPr/>
      </dsp:nvSpPr>
      <dsp:spPr>
        <a:xfrm>
          <a:off x="55722" y="2085816"/>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Rpi sends a signal to an ultrasonic frequency generator upon identifying wild boars.</a:t>
          </a:r>
        </a:p>
      </dsp:txBody>
      <dsp:txXfrm>
        <a:off x="55722" y="2085816"/>
        <a:ext cx="2509154" cy="1505492"/>
      </dsp:txXfrm>
    </dsp:sp>
    <dsp:sp modelId="{B0B9B155-06A7-0D40-B266-2FB6899F93FD}">
      <dsp:nvSpPr>
        <dsp:cNvPr id="0" name=""/>
        <dsp:cNvSpPr/>
      </dsp:nvSpPr>
      <dsp:spPr>
        <a:xfrm>
          <a:off x="3141982" y="2085816"/>
          <a:ext cx="2509154" cy="150549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951" tIns="129058" rIns="122951" bIns="129058"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latin typeface="Calibri Light" panose="020F0302020204030204" pitchFamily="34" charset="0"/>
              <a:cs typeface="Calibri Light" panose="020F0302020204030204" pitchFamily="34" charset="0"/>
            </a:rPr>
            <a:t>The ultrasonic repellent produces frequencies that will annoy wild boars, within the range audible to wild boars but not humans [24], [29].</a:t>
          </a:r>
        </a:p>
      </dsp:txBody>
      <dsp:txXfrm>
        <a:off x="3141982" y="2085816"/>
        <a:ext cx="2509154" cy="15054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21800-E9A6-B343-AAEC-1B5B5F2310D1}" type="datetimeFigureOut">
              <a:rPr lang="en-US" smtClean="0"/>
              <a:t>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DB728-BB75-6E42-BB32-D5068A803F2A}" type="slidenum">
              <a:rPr lang="en-US" smtClean="0"/>
              <a:t>‹#›</a:t>
            </a:fld>
            <a:endParaRPr lang="en-US"/>
          </a:p>
        </p:txBody>
      </p:sp>
    </p:spTree>
    <p:extLst>
      <p:ext uri="{BB962C8B-B14F-4D97-AF65-F5344CB8AC3E}">
        <p14:creationId xmlns:p14="http://schemas.microsoft.com/office/powerpoint/2010/main" val="391949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1</a:t>
            </a:fld>
            <a:endParaRPr lang="en-US"/>
          </a:p>
        </p:txBody>
      </p:sp>
    </p:spTree>
    <p:extLst>
      <p:ext uri="{BB962C8B-B14F-4D97-AF65-F5344CB8AC3E}">
        <p14:creationId xmlns:p14="http://schemas.microsoft.com/office/powerpoint/2010/main" val="43546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68</a:t>
            </a:fld>
            <a:endParaRPr lang="en-US"/>
          </a:p>
        </p:txBody>
      </p:sp>
    </p:spTree>
    <p:extLst>
      <p:ext uri="{BB962C8B-B14F-4D97-AF65-F5344CB8AC3E}">
        <p14:creationId xmlns:p14="http://schemas.microsoft.com/office/powerpoint/2010/main" val="119619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15</a:t>
            </a:fld>
            <a:endParaRPr lang="en-US"/>
          </a:p>
        </p:txBody>
      </p:sp>
    </p:spTree>
    <p:extLst>
      <p:ext uri="{BB962C8B-B14F-4D97-AF65-F5344CB8AC3E}">
        <p14:creationId xmlns:p14="http://schemas.microsoft.com/office/powerpoint/2010/main" val="34880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16</a:t>
            </a:fld>
            <a:endParaRPr lang="en-US"/>
          </a:p>
        </p:txBody>
      </p:sp>
    </p:spTree>
    <p:extLst>
      <p:ext uri="{BB962C8B-B14F-4D97-AF65-F5344CB8AC3E}">
        <p14:creationId xmlns:p14="http://schemas.microsoft.com/office/powerpoint/2010/main" val="39975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23</a:t>
            </a:fld>
            <a:endParaRPr lang="en-US"/>
          </a:p>
        </p:txBody>
      </p:sp>
    </p:spTree>
    <p:extLst>
      <p:ext uri="{BB962C8B-B14F-4D97-AF65-F5344CB8AC3E}">
        <p14:creationId xmlns:p14="http://schemas.microsoft.com/office/powerpoint/2010/main" val="675540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feasibility of the solutions will be assessed by evaluating their operational  functionality for applicability, time and labor requirements for construction for practicality and the availability of installation areas that will not disturb Hekimköy residents for acceptability.</a:t>
            </a:r>
          </a:p>
        </p:txBody>
      </p:sp>
      <p:sp>
        <p:nvSpPr>
          <p:cNvPr id="4" name="Slide Number Placeholder 3"/>
          <p:cNvSpPr>
            <a:spLocks noGrp="1"/>
          </p:cNvSpPr>
          <p:nvPr>
            <p:ph type="sldNum" sz="quarter" idx="5"/>
          </p:nvPr>
        </p:nvSpPr>
        <p:spPr/>
        <p:txBody>
          <a:bodyPr/>
          <a:lstStyle/>
          <a:p>
            <a:fld id="{A62DB728-BB75-6E42-BB32-D5068A803F2A}" type="slidenum">
              <a:rPr lang="en-US" smtClean="0"/>
              <a:t>29</a:t>
            </a:fld>
            <a:endParaRPr lang="en-US"/>
          </a:p>
        </p:txBody>
      </p:sp>
    </p:spTree>
    <p:extLst>
      <p:ext uri="{BB962C8B-B14F-4D97-AF65-F5344CB8AC3E}">
        <p14:creationId xmlns:p14="http://schemas.microsoft.com/office/powerpoint/2010/main" val="243258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will be assessed against monetary cost criterion by calculating the costs of the systems, for both construction and sustainability. And also available financial resources will be assessed here too.</a:t>
            </a:r>
          </a:p>
        </p:txBody>
      </p:sp>
      <p:sp>
        <p:nvSpPr>
          <p:cNvPr id="4" name="Slide Number Placeholder 3"/>
          <p:cNvSpPr>
            <a:spLocks noGrp="1"/>
          </p:cNvSpPr>
          <p:nvPr>
            <p:ph type="sldNum" sz="quarter" idx="5"/>
          </p:nvPr>
        </p:nvSpPr>
        <p:spPr/>
        <p:txBody>
          <a:bodyPr/>
          <a:lstStyle/>
          <a:p>
            <a:fld id="{A62DB728-BB75-6E42-BB32-D5068A803F2A}" type="slidenum">
              <a:rPr lang="en-US" smtClean="0"/>
              <a:t>30</a:t>
            </a:fld>
            <a:endParaRPr lang="en-US"/>
          </a:p>
        </p:txBody>
      </p:sp>
    </p:spTree>
    <p:extLst>
      <p:ext uri="{BB962C8B-B14F-4D97-AF65-F5344CB8AC3E}">
        <p14:creationId xmlns:p14="http://schemas.microsoft.com/office/powerpoint/2010/main" val="34433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environmental safety impacts of the solutions will be assessed by evaluating the percentage of possible harm that may come from the repellent elements used in each </a:t>
            </a:r>
            <a:r>
              <a:rPr lang="en-US"/>
              <a:t>solution </a:t>
            </a:r>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31</a:t>
            </a:fld>
            <a:endParaRPr lang="en-US"/>
          </a:p>
        </p:txBody>
      </p:sp>
    </p:spTree>
    <p:extLst>
      <p:ext uri="{BB962C8B-B14F-4D97-AF65-F5344CB8AC3E}">
        <p14:creationId xmlns:p14="http://schemas.microsoft.com/office/powerpoint/2010/main" val="110011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43</a:t>
            </a:fld>
            <a:endParaRPr lang="en-US"/>
          </a:p>
        </p:txBody>
      </p:sp>
    </p:spTree>
    <p:extLst>
      <p:ext uri="{BB962C8B-B14F-4D97-AF65-F5344CB8AC3E}">
        <p14:creationId xmlns:p14="http://schemas.microsoft.com/office/powerpoint/2010/main" val="3791426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DB728-BB75-6E42-BB32-D5068A803F2A}" type="slidenum">
              <a:rPr lang="en-US" smtClean="0"/>
              <a:t>44</a:t>
            </a:fld>
            <a:endParaRPr lang="en-US"/>
          </a:p>
        </p:txBody>
      </p:sp>
    </p:spTree>
    <p:extLst>
      <p:ext uri="{BB962C8B-B14F-4D97-AF65-F5344CB8AC3E}">
        <p14:creationId xmlns:p14="http://schemas.microsoft.com/office/powerpoint/2010/main" val="223519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61DD65-95CC-7449-BE24-9AD28CDA2C60}"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747752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9FF00-13C4-5146-94B3-DB036A018B75}" type="datetime1">
              <a:rPr lang="tr-TR"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27565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005F2-2FE5-C448-AB1E-3E61CAC34939}"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92005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E5B46-029A-3D48-A983-CA1609FB576F}"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678686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E9B05C-9FBB-B94D-B87C-4F25429002E1}"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143034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5E1CA6-E82F-8843-A9CC-54B12EA80FC5}"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47603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C3F9-49CF-4D46-8CE8-D3DECBF6AC0F}"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02716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AD6F4-6424-244E-B251-8EC65C74E60D}"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148094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F28DF-3443-A04B-8CD8-BE6F7DCE09CA}"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01293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0B1D7E-FBE6-F948-87A9-197CC1CD87A3}"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96641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13C7CE-9F0F-4940-B20F-224B8B9ED6F3}" type="datetime1">
              <a:rPr lang="tr-TR"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93819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941F9C-B726-C440-AA35-6520F30197E1}" type="datetime1">
              <a:rPr lang="tr-TR"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9673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299B6B-A6E1-2B40-8F8A-5278373FE0BF}" type="datetime1">
              <a:rPr lang="tr-TR"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78322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7F63FA-8AFF-3443-857D-7978895B5851}" type="datetime1">
              <a:rPr lang="tr-TR"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160141366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5160D-1544-4C4F-9AC5-D343AF8ACF8F}" type="datetime1">
              <a:rPr lang="tr-TR"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424733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AF4AF-A58A-A540-AB55-F8659559E752}" type="datetime1">
              <a:rPr lang="tr-TR"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335888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BC0F23E-87D8-CD44-A61D-52B32A5C3082}" type="datetime1">
              <a:rPr lang="tr-TR" smtClean="0"/>
              <a:t>9.12.2023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DF045EC-48BF-BA44-998E-8ED3EE7B226A}" type="slidenum">
              <a:rPr lang="en-US" smtClean="0"/>
              <a:t>‹#›</a:t>
            </a:fld>
            <a:endParaRPr lang="en-US"/>
          </a:p>
        </p:txBody>
      </p:sp>
    </p:spTree>
    <p:extLst>
      <p:ext uri="{BB962C8B-B14F-4D97-AF65-F5344CB8AC3E}">
        <p14:creationId xmlns:p14="http://schemas.microsoft.com/office/powerpoint/2010/main" val="26164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E7D11B5-C90A-434A-8674-0F5B815AE693}" type="datetime1">
              <a:rPr lang="tr-TR" smtClean="0"/>
              <a:t>9.12.2023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DF045EC-48BF-BA44-998E-8ED3EE7B226A}" type="slidenum">
              <a:rPr lang="en-US" smtClean="0"/>
              <a:t>‹#›</a:t>
            </a:fld>
            <a:endParaRPr lang="en-US"/>
          </a:p>
        </p:txBody>
      </p:sp>
    </p:spTree>
    <p:extLst>
      <p:ext uri="{BB962C8B-B14F-4D97-AF65-F5344CB8AC3E}">
        <p14:creationId xmlns:p14="http://schemas.microsoft.com/office/powerpoint/2010/main" val="730334995"/>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Lst>
  <p:hf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comments" Target="../comments/comment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comments" Target="../comments/comment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omments" Target="../comments/comment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omments" Target="../comments/comment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comments" Target="../comments/comment17.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19.xm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omments" Target="../comments/comment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omments" Target="../comments/commen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bigpara.hurriyet.com.tr/doviz/dola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amazon.com/Control-Programmable-Controller-Industrial-Computer/dp/B09MN8R6P1/ref=sr_1_2?keywords=programmable+logic+controller&amp;qid=1701901561&amp;sr=8-2" TargetMode="External"/><Relationship Id="rId5" Type="http://schemas.openxmlformats.org/officeDocument/2006/relationships/hyperlink" Target="https://www.amazon.com.tr/DIBAIGOU-Adapt&#246;r-Xbox-Windows-Adapt&#246;r&#252;/dp/B0BZMZRL6V/ref=sr_1_3?keywords=xbox+kinect&amp;qid=1701901451&amp;sr=8-3" TargetMode="External"/><Relationship Id="rId4" Type="http://schemas.openxmlformats.org/officeDocument/2006/relationships/hyperlink" Target="https://www.amazon.com/Microsoft-360-Kinect-Sensor-Certified-Refurbished/dp/B005GA1H4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omments" Target="../comments/comment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08C9-B345-3631-0760-B300F5BBAAC0}"/>
              </a:ext>
            </a:extLst>
          </p:cNvPr>
          <p:cNvSpPr>
            <a:spLocks noGrp="1"/>
          </p:cNvSpPr>
          <p:nvPr>
            <p:ph type="ctrTitle"/>
          </p:nvPr>
        </p:nvSpPr>
        <p:spPr>
          <a:xfrm>
            <a:off x="5337670" y="739217"/>
            <a:ext cx="6631630" cy="3912209"/>
          </a:xfrm>
        </p:spPr>
        <p:txBody>
          <a:bodyPr vert="horz" lIns="91440" tIns="45720" rIns="91440" bIns="45720" rtlCol="0" anchor="b">
            <a:noAutofit/>
          </a:bodyPr>
          <a:lstStyle/>
          <a:p>
            <a:pPr algn="l">
              <a:lnSpc>
                <a:spcPct val="90000"/>
              </a:lnSpc>
            </a:pPr>
            <a:r>
              <a:rPr lang="en-US" sz="4400" cap="none">
                <a:effectLst>
                  <a:glow rad="38100">
                    <a:schemeClr val="bg1">
                      <a:lumMod val="65000"/>
                      <a:lumOff val="35000"/>
                      <a:alpha val="40000"/>
                    </a:schemeClr>
                  </a:glow>
                  <a:outerShdw blurRad="28575" dist="38100" dir="14040000" algn="tl" rotWithShape="0">
                    <a:srgbClr val="000000">
                      <a:alpha val="25000"/>
                    </a:srgbClr>
                  </a:outerShdw>
                </a:effectLst>
                <a:latin typeface="Calibri Light" panose="020F0302020204030204" pitchFamily="34" charset="0"/>
                <a:cs typeface="Calibri Light" panose="020F0302020204030204" pitchFamily="34" charset="0"/>
              </a:rPr>
              <a:t>A FINAL REPORT TO OFFER ENGINEERING SOLUTIONS TO REDUCE THE URBAN AREA WILD BOAR POPULATION NEAR HEKİMKÖY COMPLEX, TÜRKBÜKÜ, BODRUM </a:t>
            </a:r>
            <a:endParaRPr lang="en-US" sz="4400" cap="none" dirty="0">
              <a:effectLst>
                <a:glow rad="38100">
                  <a:srgbClr val="000000">
                    <a:lumMod val="65000"/>
                    <a:lumOff val="35000"/>
                    <a:alpha val="40000"/>
                  </a:srgbClr>
                </a:glow>
                <a:outerShdw blurRad="28575" dist="38100" dir="14040000" algn="tl" rotWithShape="0">
                  <a:srgbClr val="000000">
                    <a:alpha val="25000"/>
                  </a:srgbClr>
                </a:outerShdw>
              </a:effectLst>
              <a:latin typeface="Calibri Light" panose="020F0302020204030204" pitchFamily="34" charset="0"/>
              <a:cs typeface="Calibri Light" panose="020F0302020204030204" pitchFamily="34" charset="0"/>
            </a:endParaRPr>
          </a:p>
        </p:txBody>
      </p:sp>
      <p:pic>
        <p:nvPicPr>
          <p:cNvPr id="17" name="Graphic 16" descr="Pig">
            <a:extLst>
              <a:ext uri="{FF2B5EF4-FFF2-40B4-BE49-F238E27FC236}">
                <a16:creationId xmlns:a16="http://schemas.microsoft.com/office/drawing/2014/main" id="{6E9B06D9-D5D3-FD2D-47C6-9172FF72EE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400" y="1155199"/>
            <a:ext cx="4547601" cy="45476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92275F35-043F-8082-DDC3-1258746343C0}"/>
              </a:ext>
            </a:extLst>
          </p:cNvPr>
          <p:cNvSpPr txBox="1"/>
          <p:nvPr/>
        </p:nvSpPr>
        <p:spPr>
          <a:xfrm>
            <a:off x="5337670" y="4970081"/>
            <a:ext cx="6324420" cy="1846659"/>
          </a:xfrm>
          <a:prstGeom prst="rect">
            <a:avLst/>
          </a:prstGeom>
          <a:noFill/>
        </p:spPr>
        <p:txBody>
          <a:bodyPr wrap="square" rtlCol="0">
            <a:spAutoFit/>
          </a:bodyPr>
          <a:lstStyle/>
          <a:p>
            <a:pPr algn="l"/>
            <a:r>
              <a:rPr lang="en-US" sz="2400">
                <a:latin typeface="Calibri" panose="020F0502020204030204" pitchFamily="34" charset="0"/>
                <a:cs typeface="Calibri" panose="020F0502020204030204" pitchFamily="34" charset="0"/>
              </a:rPr>
              <a:t>Name: Yasemin Akın</a:t>
            </a:r>
          </a:p>
          <a:p>
            <a:pPr algn="l"/>
            <a:r>
              <a:rPr lang="en-US" sz="2400">
                <a:latin typeface="Calibri" panose="020F0502020204030204" pitchFamily="34" charset="0"/>
                <a:cs typeface="Calibri" panose="020F0502020204030204" pitchFamily="34" charset="0"/>
              </a:rPr>
              <a:t>School ID: 22101782</a:t>
            </a:r>
            <a:endParaRPr lang="en-US" sz="2400">
              <a:effectLst>
                <a:glow rad="38100">
                  <a:srgbClr val="000000">
                    <a:lumMod val="50000"/>
                    <a:lumOff val="50000"/>
                    <a:alpha val="20000"/>
                  </a:srgb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algn="l"/>
            <a:r>
              <a:rPr lang="en-US" sz="2400">
                <a:latin typeface="Calibri" panose="020F0502020204030204" pitchFamily="34" charset="0"/>
                <a:cs typeface="Calibri" panose="020F0502020204030204" pitchFamily="34" charset="0"/>
              </a:rPr>
              <a:t>Class: ENG 401 004</a:t>
            </a:r>
            <a:endParaRPr lang="en-US" sz="2400">
              <a:effectLst>
                <a:glow rad="38100">
                  <a:srgbClr val="000000">
                    <a:lumMod val="50000"/>
                    <a:lumOff val="50000"/>
                    <a:alpha val="20000"/>
                  </a:srgb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algn="l"/>
            <a:r>
              <a:rPr lang="en-US" sz="2400">
                <a:latin typeface="Calibri" panose="020F0502020204030204" pitchFamily="34" charset="0"/>
                <a:cs typeface="Calibri" panose="020F0502020204030204" pitchFamily="34" charset="0"/>
              </a:rPr>
              <a:t>Instructor: Marlene Denice Elwell</a:t>
            </a:r>
            <a:endParaRPr lang="en-US" sz="2400">
              <a:effectLst>
                <a:glow rad="38100">
                  <a:srgbClr val="000000">
                    <a:lumMod val="50000"/>
                    <a:lumOff val="50000"/>
                    <a:alpha val="20000"/>
                  </a:srgb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86210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6BE2A9-7DE1-E0A7-524D-BF5B511580AD}"/>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8" name="Slide Number Placeholder 17">
            <a:extLst>
              <a:ext uri="{FF2B5EF4-FFF2-40B4-BE49-F238E27FC236}">
                <a16:creationId xmlns:a16="http://schemas.microsoft.com/office/drawing/2014/main" id="{28B969D2-7213-638F-1EB1-5D0321BA045E}"/>
              </a:ext>
            </a:extLst>
          </p:cNvPr>
          <p:cNvSpPr>
            <a:spLocks noGrp="1"/>
          </p:cNvSpPr>
          <p:nvPr>
            <p:ph type="sldNum" sz="quarter" idx="12"/>
          </p:nvPr>
        </p:nvSpPr>
        <p:spPr/>
        <p:txBody>
          <a:bodyPr/>
          <a:lstStyle/>
          <a:p>
            <a:fld id="{1DF045EC-48BF-BA44-998E-8ED3EE7B226A}" type="slidenum">
              <a:rPr lang="en-US" smtClean="0"/>
              <a:t>10</a:t>
            </a:fld>
            <a:endParaRPr lang="en-US"/>
          </a:p>
        </p:txBody>
      </p:sp>
      <p:sp>
        <p:nvSpPr>
          <p:cNvPr id="8" name="Content Placeholder 2">
            <a:extLst>
              <a:ext uri="{FF2B5EF4-FFF2-40B4-BE49-F238E27FC236}">
                <a16:creationId xmlns:a16="http://schemas.microsoft.com/office/drawing/2014/main" id="{09745FE5-32D6-578C-C7D6-7A77C48E16DE}"/>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2.1 PROBLEM: </a:t>
            </a:r>
          </a:p>
        </p:txBody>
      </p:sp>
      <p:graphicFrame>
        <p:nvGraphicFramePr>
          <p:cNvPr id="16" name="TextBox 10">
            <a:extLst>
              <a:ext uri="{FF2B5EF4-FFF2-40B4-BE49-F238E27FC236}">
                <a16:creationId xmlns:a16="http://schemas.microsoft.com/office/drawing/2014/main" id="{9FC9CAB8-2426-E2A4-515C-945AF3BCFC4A}"/>
              </a:ext>
            </a:extLst>
          </p:cNvPr>
          <p:cNvGraphicFramePr/>
          <p:nvPr>
            <p:extLst>
              <p:ext uri="{D42A27DB-BD31-4B8C-83A1-F6EECF244321}">
                <p14:modId xmlns:p14="http://schemas.microsoft.com/office/powerpoint/2010/main" val="4252271957"/>
              </p:ext>
            </p:extLst>
          </p:nvPr>
        </p:nvGraphicFramePr>
        <p:xfrm>
          <a:off x="1" y="2519915"/>
          <a:ext cx="12191999" cy="4338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3C45849-560B-EB8A-AB0F-FC3E0CF8AB92}"/>
              </a:ext>
            </a:extLst>
          </p:cNvPr>
          <p:cNvSpPr txBox="1"/>
          <p:nvPr/>
        </p:nvSpPr>
        <p:spPr>
          <a:xfrm>
            <a:off x="705478" y="2335249"/>
            <a:ext cx="3404330" cy="523220"/>
          </a:xfrm>
          <a:prstGeom prst="rect">
            <a:avLst/>
          </a:prstGeom>
          <a:noFill/>
        </p:spPr>
        <p:txBody>
          <a:bodyPr wrap="none" rtlCol="0">
            <a:spAutoFit/>
          </a:bodyPr>
          <a:lstStyle/>
          <a:p>
            <a:r>
              <a:rPr lang="en-TR" sz="2800" dirty="0">
                <a:latin typeface="Calibri" panose="020F0502020204030204" pitchFamily="34" charset="0"/>
                <a:cs typeface="Calibri" panose="020F0502020204030204" pitchFamily="34" charset="0"/>
              </a:rPr>
              <a:t>Wild boars in the PSA:</a:t>
            </a:r>
          </a:p>
        </p:txBody>
      </p:sp>
    </p:spTree>
    <p:extLst>
      <p:ext uri="{BB962C8B-B14F-4D97-AF65-F5344CB8AC3E}">
        <p14:creationId xmlns:p14="http://schemas.microsoft.com/office/powerpoint/2010/main" val="138529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9946F2-C4C7-08AA-E281-435D57A06915}"/>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6" name="Slide Number Placeholder 15">
            <a:extLst>
              <a:ext uri="{FF2B5EF4-FFF2-40B4-BE49-F238E27FC236}">
                <a16:creationId xmlns:a16="http://schemas.microsoft.com/office/drawing/2014/main" id="{C476846C-D9D4-C9DD-1AB0-9CEC75498700}"/>
              </a:ext>
            </a:extLst>
          </p:cNvPr>
          <p:cNvSpPr>
            <a:spLocks noGrp="1"/>
          </p:cNvSpPr>
          <p:nvPr>
            <p:ph type="sldNum" sz="quarter" idx="12"/>
          </p:nvPr>
        </p:nvSpPr>
        <p:spPr/>
        <p:txBody>
          <a:bodyPr/>
          <a:lstStyle/>
          <a:p>
            <a:fld id="{1DF045EC-48BF-BA44-998E-8ED3EE7B226A}" type="slidenum">
              <a:rPr lang="en-US" smtClean="0"/>
              <a:t>11</a:t>
            </a:fld>
            <a:endParaRPr lang="en-US"/>
          </a:p>
        </p:txBody>
      </p:sp>
      <p:sp>
        <p:nvSpPr>
          <p:cNvPr id="8" name="Content Placeholder 2">
            <a:extLst>
              <a:ext uri="{FF2B5EF4-FFF2-40B4-BE49-F238E27FC236}">
                <a16:creationId xmlns:a16="http://schemas.microsoft.com/office/drawing/2014/main" id="{D9D8313A-EFB6-7008-759A-82823DFD6B4C}"/>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2.1 PROBLEM:</a:t>
            </a:r>
          </a:p>
        </p:txBody>
      </p:sp>
      <p:graphicFrame>
        <p:nvGraphicFramePr>
          <p:cNvPr id="14" name="Diagram 13">
            <a:extLst>
              <a:ext uri="{FF2B5EF4-FFF2-40B4-BE49-F238E27FC236}">
                <a16:creationId xmlns:a16="http://schemas.microsoft.com/office/drawing/2014/main" id="{6E1C5CAC-AF8C-BA22-76D9-E46C19558815}"/>
              </a:ext>
            </a:extLst>
          </p:cNvPr>
          <p:cNvGraphicFramePr/>
          <p:nvPr>
            <p:extLst>
              <p:ext uri="{D42A27DB-BD31-4B8C-83A1-F6EECF244321}">
                <p14:modId xmlns:p14="http://schemas.microsoft.com/office/powerpoint/2010/main" val="3372122189"/>
              </p:ext>
            </p:extLst>
          </p:nvPr>
        </p:nvGraphicFramePr>
        <p:xfrm>
          <a:off x="1401726" y="1691463"/>
          <a:ext cx="9388548"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66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5C13E8A-C1B5-60DA-8945-4441D89C9E85}"/>
              </a:ext>
            </a:extLst>
          </p:cNvPr>
          <p:cNvSpPr>
            <a:spLocks noGrp="1"/>
          </p:cNvSpPr>
          <p:nvPr>
            <p:ph type="title"/>
          </p:nvPr>
        </p:nvSpPr>
        <p:spPr>
          <a:xfrm>
            <a:off x="705478" y="41314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5" name="Slide Number Placeholder 14">
            <a:extLst>
              <a:ext uri="{FF2B5EF4-FFF2-40B4-BE49-F238E27FC236}">
                <a16:creationId xmlns:a16="http://schemas.microsoft.com/office/drawing/2014/main" id="{406735B5-10F2-8CB6-E400-4664B0E79DD1}"/>
              </a:ext>
            </a:extLst>
          </p:cNvPr>
          <p:cNvSpPr>
            <a:spLocks noGrp="1"/>
          </p:cNvSpPr>
          <p:nvPr>
            <p:ph type="sldNum" sz="quarter" idx="12"/>
          </p:nvPr>
        </p:nvSpPr>
        <p:spPr/>
        <p:txBody>
          <a:bodyPr/>
          <a:lstStyle/>
          <a:p>
            <a:fld id="{1DF045EC-48BF-BA44-998E-8ED3EE7B226A}" type="slidenum">
              <a:rPr lang="en-US" smtClean="0"/>
              <a:t>12</a:t>
            </a:fld>
            <a:endParaRPr lang="en-US"/>
          </a:p>
        </p:txBody>
      </p:sp>
      <p:sp>
        <p:nvSpPr>
          <p:cNvPr id="9" name="Content Placeholder 2">
            <a:extLst>
              <a:ext uri="{FF2B5EF4-FFF2-40B4-BE49-F238E27FC236}">
                <a16:creationId xmlns:a16="http://schemas.microsoft.com/office/drawing/2014/main" id="{69FD6F1A-8AC1-74B5-0DD4-459DC7C8EB4C}"/>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2.2 ROOT CAUSES:</a:t>
            </a:r>
          </a:p>
        </p:txBody>
      </p:sp>
      <p:graphicFrame>
        <p:nvGraphicFramePr>
          <p:cNvPr id="18" name="TextBox 9">
            <a:extLst>
              <a:ext uri="{FF2B5EF4-FFF2-40B4-BE49-F238E27FC236}">
                <a16:creationId xmlns:a16="http://schemas.microsoft.com/office/drawing/2014/main" id="{FDB64BAE-1EA6-D746-3824-F01D7BA79B87}"/>
              </a:ext>
            </a:extLst>
          </p:cNvPr>
          <p:cNvGraphicFramePr/>
          <p:nvPr>
            <p:extLst>
              <p:ext uri="{D42A27DB-BD31-4B8C-83A1-F6EECF244321}">
                <p14:modId xmlns:p14="http://schemas.microsoft.com/office/powerpoint/2010/main" val="4125402392"/>
              </p:ext>
            </p:extLst>
          </p:nvPr>
        </p:nvGraphicFramePr>
        <p:xfrm>
          <a:off x="144379" y="2486526"/>
          <a:ext cx="12047621" cy="289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6297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DBB473-AD31-D6A0-494F-28DC32768D28}"/>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2.0 Problem defınıtıon</a:t>
            </a:r>
          </a:p>
        </p:txBody>
      </p:sp>
      <p:sp>
        <p:nvSpPr>
          <p:cNvPr id="12" name="Slide Number Placeholder 11">
            <a:extLst>
              <a:ext uri="{FF2B5EF4-FFF2-40B4-BE49-F238E27FC236}">
                <a16:creationId xmlns:a16="http://schemas.microsoft.com/office/drawing/2014/main" id="{891077AA-9CBF-5353-688A-ADA764EF087D}"/>
              </a:ext>
            </a:extLst>
          </p:cNvPr>
          <p:cNvSpPr>
            <a:spLocks noGrp="1"/>
          </p:cNvSpPr>
          <p:nvPr>
            <p:ph type="sldNum" sz="quarter" idx="12"/>
          </p:nvPr>
        </p:nvSpPr>
        <p:spPr/>
        <p:txBody>
          <a:bodyPr/>
          <a:lstStyle/>
          <a:p>
            <a:fld id="{1DF045EC-48BF-BA44-998E-8ED3EE7B226A}" type="slidenum">
              <a:rPr lang="en-US" smtClean="0"/>
              <a:t>13</a:t>
            </a:fld>
            <a:endParaRPr lang="en-US"/>
          </a:p>
        </p:txBody>
      </p:sp>
      <p:sp>
        <p:nvSpPr>
          <p:cNvPr id="8" name="Content Placeholder 2">
            <a:extLst>
              <a:ext uri="{FF2B5EF4-FFF2-40B4-BE49-F238E27FC236}">
                <a16:creationId xmlns:a16="http://schemas.microsoft.com/office/drawing/2014/main" id="{D4319DC0-70EE-5190-DFF8-F7F7CB6B7C53}"/>
              </a:ext>
            </a:extLst>
          </p:cNvPr>
          <p:cNvSpPr txBox="1">
            <a:spLocks/>
          </p:cNvSpPr>
          <p:nvPr/>
        </p:nvSpPr>
        <p:spPr>
          <a:xfrm>
            <a:off x="705478" y="1568746"/>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2.3 PROBLEM SCOPE:</a:t>
            </a:r>
          </a:p>
        </p:txBody>
      </p:sp>
      <p:graphicFrame>
        <p:nvGraphicFramePr>
          <p:cNvPr id="11" name="TextBox 8">
            <a:extLst>
              <a:ext uri="{FF2B5EF4-FFF2-40B4-BE49-F238E27FC236}">
                <a16:creationId xmlns:a16="http://schemas.microsoft.com/office/drawing/2014/main" id="{00C43C7B-72EE-4EF7-4DCC-302718E08D4D}"/>
              </a:ext>
            </a:extLst>
          </p:cNvPr>
          <p:cNvGraphicFramePr/>
          <p:nvPr>
            <p:extLst>
              <p:ext uri="{D42A27DB-BD31-4B8C-83A1-F6EECF244321}">
                <p14:modId xmlns:p14="http://schemas.microsoft.com/office/powerpoint/2010/main" val="221481186"/>
              </p:ext>
            </p:extLst>
          </p:nvPr>
        </p:nvGraphicFramePr>
        <p:xfrm>
          <a:off x="1433808" y="2188534"/>
          <a:ext cx="9044578" cy="453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30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76FD-B8A2-3BDB-5BF9-A3A3ADDC5B97}"/>
              </a:ext>
            </a:extLst>
          </p:cNvPr>
          <p:cNvSpPr>
            <a:spLocks noGrp="1"/>
          </p:cNvSpPr>
          <p:nvPr>
            <p:ph type="title"/>
          </p:nvPr>
        </p:nvSpPr>
        <p:spPr>
          <a:xfrm>
            <a:off x="6759859" y="2339448"/>
            <a:ext cx="4798142" cy="2179103"/>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3.0 Proposed solutions</a:t>
            </a:r>
          </a:p>
        </p:txBody>
      </p:sp>
      <p:sp>
        <p:nvSpPr>
          <p:cNvPr id="5" name="Slide Number Placeholder 4">
            <a:extLst>
              <a:ext uri="{FF2B5EF4-FFF2-40B4-BE49-F238E27FC236}">
                <a16:creationId xmlns:a16="http://schemas.microsoft.com/office/drawing/2014/main" id="{5BCE5850-6F46-5C31-0313-BAA42A612420}"/>
              </a:ext>
            </a:extLst>
          </p:cNvPr>
          <p:cNvSpPr>
            <a:spLocks noGrp="1"/>
          </p:cNvSpPr>
          <p:nvPr>
            <p:ph type="sldNum" sz="quarter" idx="12"/>
          </p:nvPr>
        </p:nvSpPr>
        <p:spPr/>
        <p:txBody>
          <a:bodyPr/>
          <a:lstStyle/>
          <a:p>
            <a:fld id="{1DF045EC-48BF-BA44-998E-8ED3EE7B226A}" type="slidenum">
              <a:rPr lang="en-US" smtClean="0"/>
              <a:t>14</a:t>
            </a:fld>
            <a:endParaRPr lang="en-US"/>
          </a:p>
        </p:txBody>
      </p:sp>
      <p:pic>
        <p:nvPicPr>
          <p:cNvPr id="6" name="Graphic 5" descr="CRM Customer Insights App">
            <a:extLst>
              <a:ext uri="{FF2B5EF4-FFF2-40B4-BE49-F238E27FC236}">
                <a16:creationId xmlns:a16="http://schemas.microsoft.com/office/drawing/2014/main" id="{4F2F3C77-0CAC-8B7B-2B1B-55A1B84B3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667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76E989-3E6F-7A92-A7DE-3309801FE2E4}"/>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5" name="Slide Number Placeholder 14">
            <a:extLst>
              <a:ext uri="{FF2B5EF4-FFF2-40B4-BE49-F238E27FC236}">
                <a16:creationId xmlns:a16="http://schemas.microsoft.com/office/drawing/2014/main" id="{1A14DEAA-072D-BC9D-F803-C9FC4060C0B0}"/>
              </a:ext>
            </a:extLst>
          </p:cNvPr>
          <p:cNvSpPr>
            <a:spLocks noGrp="1"/>
          </p:cNvSpPr>
          <p:nvPr>
            <p:ph type="sldNum" sz="quarter" idx="12"/>
          </p:nvPr>
        </p:nvSpPr>
        <p:spPr/>
        <p:txBody>
          <a:bodyPr/>
          <a:lstStyle/>
          <a:p>
            <a:fld id="{1DF045EC-48BF-BA44-998E-8ED3EE7B226A}" type="slidenum">
              <a:rPr lang="en-US" smtClean="0"/>
              <a:t>15</a:t>
            </a:fld>
            <a:endParaRPr lang="en-US"/>
          </a:p>
        </p:txBody>
      </p:sp>
      <p:sp>
        <p:nvSpPr>
          <p:cNvPr id="13" name="TextBox 12">
            <a:extLst>
              <a:ext uri="{FF2B5EF4-FFF2-40B4-BE49-F238E27FC236}">
                <a16:creationId xmlns:a16="http://schemas.microsoft.com/office/drawing/2014/main" id="{BEC8FCCA-DC6A-D9A1-D197-BFBBB65D34DF}"/>
              </a:ext>
            </a:extLst>
          </p:cNvPr>
          <p:cNvSpPr txBox="1"/>
          <p:nvPr/>
        </p:nvSpPr>
        <p:spPr>
          <a:xfrm>
            <a:off x="705478" y="1892595"/>
            <a:ext cx="11036595" cy="4524315"/>
          </a:xfrm>
          <a:prstGeom prst="rect">
            <a:avLst/>
          </a:prstGeom>
          <a:noFill/>
        </p:spPr>
        <p:txBody>
          <a:bodyPr wrap="square" rtlCol="0">
            <a:spAutoFit/>
          </a:bodyPr>
          <a:lstStyle/>
          <a:p>
            <a:pPr marL="0" indent="0">
              <a:buNone/>
            </a:pPr>
            <a:r>
              <a:rPr lang="en-TR" sz="3200" dirty="0">
                <a:latin typeface="Calibri Light" panose="020F0302020204030204" pitchFamily="34" charset="0"/>
                <a:cs typeface="Calibri Light" panose="020F0302020204030204" pitchFamily="34" charset="0"/>
              </a:rPr>
              <a:t>Three engineering solutions were proposed to address the problem in the PSA:</a:t>
            </a:r>
            <a:endParaRPr lang="tr-TR" sz="32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endParaRPr lang="tr-TR" sz="3200" dirty="0">
              <a:latin typeface="Calibri Light" panose="020F03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3.1 Kinect-Based Deterrent System with an Odor-Repellent</a:t>
            </a:r>
          </a:p>
          <a:p>
            <a:pPr marL="457200" indent="-457200">
              <a:buFont typeface="Arial" panose="020B0604020202020204" pitchFamily="34" charset="0"/>
              <a:buChar char="•"/>
            </a:pPr>
            <a:endParaRPr lang="en-TR" sz="3200" dirty="0">
              <a:effectLst/>
              <a:latin typeface="Calibri Light" panose="020F0302020204030204" pitchFamily="34" charset="0"/>
              <a:ea typeface="Calibri" panose="020F05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3.2 Machine Learning-Based Acoustic Deterrent System</a:t>
            </a:r>
          </a:p>
          <a:p>
            <a:pPr marL="457200" indent="-457200">
              <a:buFont typeface="Arial" panose="020B0604020202020204" pitchFamily="34" charset="0"/>
              <a:buChar char="•"/>
            </a:pPr>
            <a:endParaRPr lang="en-US" sz="3200" dirty="0">
              <a:effectLst/>
              <a:latin typeface="Calibri Light" panose="020F0302020204030204" pitchFamily="34" charset="0"/>
              <a:ea typeface="Calibri" panose="020F0502020204030204" pitchFamily="34" charset="0"/>
              <a:cs typeface="Calibri Light" panose="020F0302020204030204" pitchFamily="34" charset="0"/>
            </a:endParaRPr>
          </a:p>
          <a:p>
            <a:r>
              <a:rPr lang="en-US" sz="3200" dirty="0">
                <a:effectLst/>
                <a:latin typeface="Calibri Light" panose="020F0302020204030204" pitchFamily="34" charset="0"/>
                <a:ea typeface="Calibri" panose="020F0502020204030204" pitchFamily="34" charset="0"/>
                <a:cs typeface="Calibri Light" panose="020F0302020204030204" pitchFamily="34" charset="0"/>
              </a:rPr>
              <a:t>3.3 Sensor and Artificial Intelligence-Based Visual Deterrent System</a:t>
            </a:r>
            <a:endParaRPr lang="en-TR" sz="32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E57B110C-9946-7048-6A77-4E865C0C783B}"/>
              </a:ext>
            </a:extLst>
          </p:cNvPr>
          <p:cNvSpPr txBox="1">
            <a:spLocks/>
          </p:cNvSpPr>
          <p:nvPr/>
        </p:nvSpPr>
        <p:spPr>
          <a:xfrm>
            <a:off x="705478" y="2261192"/>
            <a:ext cx="10501238" cy="116780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sz="4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61850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C36C26-4794-5F28-29B1-E11CB214CDD4}"/>
              </a:ext>
            </a:extLst>
          </p:cNvPr>
          <p:cNvSpPr txBox="1"/>
          <p:nvPr/>
        </p:nvSpPr>
        <p:spPr>
          <a:xfrm>
            <a:off x="273742" y="2168734"/>
            <a:ext cx="8761093" cy="4339650"/>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The system will consist of three pieces of hardware: a Kinect camera, a control unit, and an odor dispenser [14]. </a:t>
            </a:r>
          </a:p>
          <a:p>
            <a:endParaRPr lang="en-US" dirty="0">
              <a:latin typeface="Calibri Light" panose="020F0302020204030204" pitchFamily="34" charset="0"/>
              <a:cs typeface="Calibri Light" panose="020F0302020204030204" pitchFamily="34" charset="0"/>
            </a:endParaRPr>
          </a:p>
          <a:p>
            <a:pPr lvl="0"/>
            <a:r>
              <a:rPr lang="en-US" sz="2000" b="1" i="0" dirty="0">
                <a:solidFill>
                  <a:schemeClr val="accent1"/>
                </a:solidFill>
                <a:latin typeface="Calibri Light" panose="020F0302020204030204" pitchFamily="34" charset="0"/>
                <a:cs typeface="Calibri Light" panose="020F0302020204030204" pitchFamily="34" charset="0"/>
              </a:rPr>
              <a:t>Where?</a:t>
            </a:r>
            <a:endParaRPr lang="en-US" b="0" i="0"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On streetlamps within a</a:t>
            </a:r>
            <a:r>
              <a:rPr lang="en-US" b="0" i="0" dirty="0">
                <a:latin typeface="Calibri Light" panose="020F0302020204030204" pitchFamily="34" charset="0"/>
                <a:cs typeface="Calibri Light" panose="020F0302020204030204" pitchFamily="34" charset="0"/>
              </a:rPr>
              <a:t>reas with a high concentration of wild boar sightings within PSA [16], [20]: </a:t>
            </a:r>
          </a:p>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Garbage collection areas</a:t>
            </a:r>
          </a:p>
          <a:p>
            <a:pPr marL="285750" indent="-285750">
              <a:buFont typeface="Arial" panose="020B0604020202020204" pitchFamily="34" charset="0"/>
              <a:buChar char="•"/>
            </a:pPr>
            <a:r>
              <a:rPr lang="en-US" b="0" i="0" dirty="0">
                <a:latin typeface="Calibri Light" panose="020F0302020204030204" pitchFamily="34" charset="0"/>
                <a:cs typeface="Calibri Light" panose="020F0302020204030204" pitchFamily="34" charset="0"/>
              </a:rPr>
              <a:t>Overgrown areas throughout the complex</a:t>
            </a:r>
          </a:p>
          <a:p>
            <a:endParaRPr lang="en-US" dirty="0">
              <a:latin typeface="Calibri Light" panose="020F0302020204030204" pitchFamily="34" charset="0"/>
              <a:cs typeface="Calibri Light" panose="020F0302020204030204" pitchFamily="34" charset="0"/>
            </a:endParaRPr>
          </a:p>
          <a:p>
            <a:r>
              <a:rPr lang="en-US" sz="2000" b="1" i="0" dirty="0">
                <a:solidFill>
                  <a:schemeClr val="accent1"/>
                </a:solidFill>
                <a:latin typeface="Calibri Light" panose="020F0302020204030204" pitchFamily="34" charset="0"/>
                <a:cs typeface="Calibri Light" panose="020F0302020204030204" pitchFamily="34" charset="0"/>
              </a:rPr>
              <a:t>Who?</a:t>
            </a:r>
            <a:endParaRPr lang="en-US" dirty="0">
              <a:latin typeface="Calibri Light" panose="020F0302020204030204" pitchFamily="34" charset="0"/>
              <a:cs typeface="Calibri Light" panose="020F0302020204030204" pitchFamily="34" charset="0"/>
            </a:endParaRPr>
          </a:p>
          <a:p>
            <a:r>
              <a:rPr lang="en-US" b="0" i="0" dirty="0">
                <a:latin typeface="Calibri Light" panose="020F0302020204030204" pitchFamily="34" charset="0"/>
                <a:cs typeface="Calibri Light" panose="020F0302020204030204" pitchFamily="34" charset="0"/>
              </a:rPr>
              <a:t>PSA electricians will </a:t>
            </a:r>
            <a:r>
              <a:rPr lang="en-US" dirty="0">
                <a:latin typeface="Calibri Light" panose="020F0302020204030204" pitchFamily="34" charset="0"/>
                <a:cs typeface="Calibri Light" panose="020F0302020204030204" pitchFamily="34" charset="0"/>
              </a:rPr>
              <a:t>handle the physical installation, and a software engineer will </a:t>
            </a:r>
            <a:r>
              <a:rPr lang="en-US" b="0" i="0" dirty="0">
                <a:latin typeface="Calibri Light" panose="020F0302020204030204" pitchFamily="34" charset="0"/>
                <a:cs typeface="Calibri Light" panose="020F0302020204030204" pitchFamily="34" charset="0"/>
              </a:rPr>
              <a:t>set up the necessary software programs in the programmable logic controller.</a:t>
            </a:r>
          </a:p>
          <a:p>
            <a:endParaRPr lang="en-US" dirty="0">
              <a:latin typeface="Calibri Light" panose="020F0302020204030204" pitchFamily="34" charset="0"/>
              <a:cs typeface="Calibri Light" panose="020F0302020204030204" pitchFamily="34" charset="0"/>
            </a:endParaRPr>
          </a:p>
          <a:p>
            <a:r>
              <a:rPr lang="en-US" sz="2000" b="1" i="0" dirty="0">
                <a:solidFill>
                  <a:schemeClr val="accent1"/>
                </a:solidFill>
                <a:latin typeface="Calibri Light" panose="020F0302020204030204" pitchFamily="34" charset="0"/>
                <a:cs typeface="Calibri Light" panose="020F0302020204030204" pitchFamily="34" charset="0"/>
              </a:rPr>
              <a:t>How Many?</a:t>
            </a:r>
            <a:endParaRPr lang="en-US" dirty="0">
              <a:latin typeface="Calibri Light" panose="020F0302020204030204" pitchFamily="34" charset="0"/>
              <a:cs typeface="Calibri Light" panose="020F0302020204030204" pitchFamily="34" charset="0"/>
            </a:endParaRPr>
          </a:p>
          <a:p>
            <a:r>
              <a:rPr lang="en-US" b="0" i="0" dirty="0">
                <a:latin typeface="Calibri Light" panose="020F0302020204030204" pitchFamily="34" charset="0"/>
                <a:cs typeface="Calibri Light" panose="020F0302020204030204" pitchFamily="34" charset="0"/>
              </a:rPr>
              <a:t>28 systems </a:t>
            </a:r>
            <a:r>
              <a:rPr lang="en-US" b="0" i="0" dirty="0">
                <a:latin typeface="Calibri Light" panose="020F0302020204030204" pitchFamily="34" charset="0"/>
                <a:cs typeface="Calibri Light" panose="020F0302020204030204" pitchFamily="34" charset="0"/>
                <a:sym typeface="Wingdings" pitchFamily="2" charset="2"/>
              </a:rPr>
              <a:t></a:t>
            </a:r>
            <a:r>
              <a:rPr lang="en-US" b="0" i="0" dirty="0">
                <a:latin typeface="Calibri Light" panose="020F0302020204030204" pitchFamily="34" charset="0"/>
                <a:cs typeface="Calibri Light" panose="020F0302020204030204" pitchFamily="34" charset="0"/>
              </a:rPr>
              <a:t> 12 near four main garbage collection areas, 16 near eight big bushlands</a:t>
            </a:r>
          </a:p>
        </p:txBody>
      </p:sp>
      <p:sp>
        <p:nvSpPr>
          <p:cNvPr id="9" name="Title 1">
            <a:extLst>
              <a:ext uri="{FF2B5EF4-FFF2-40B4-BE49-F238E27FC236}">
                <a16:creationId xmlns:a16="http://schemas.microsoft.com/office/drawing/2014/main" id="{BDA09E4A-5DC9-1C32-F35D-D779EC207192}"/>
              </a:ext>
            </a:extLst>
          </p:cNvPr>
          <p:cNvSpPr>
            <a:spLocks noGrp="1"/>
          </p:cNvSpPr>
          <p:nvPr>
            <p:ph type="title"/>
          </p:nvPr>
        </p:nvSpPr>
        <p:spPr>
          <a:xfrm>
            <a:off x="705478" y="-24246"/>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3" name="Slide Number Placeholder 12">
            <a:extLst>
              <a:ext uri="{FF2B5EF4-FFF2-40B4-BE49-F238E27FC236}">
                <a16:creationId xmlns:a16="http://schemas.microsoft.com/office/drawing/2014/main" id="{B86C30AB-BA5C-BF68-4024-144E550D0341}"/>
              </a:ext>
            </a:extLst>
          </p:cNvPr>
          <p:cNvSpPr>
            <a:spLocks noGrp="1"/>
          </p:cNvSpPr>
          <p:nvPr>
            <p:ph type="sldNum" sz="quarter" idx="12"/>
          </p:nvPr>
        </p:nvSpPr>
        <p:spPr>
          <a:xfrm>
            <a:off x="11405033" y="6360708"/>
            <a:ext cx="551167" cy="365125"/>
          </a:xfrm>
        </p:spPr>
        <p:txBody>
          <a:bodyPr/>
          <a:lstStyle/>
          <a:p>
            <a:fld id="{1DF045EC-48BF-BA44-998E-8ED3EE7B226A}" type="slidenum">
              <a:rPr lang="en-US" smtClean="0"/>
              <a:t>16</a:t>
            </a:fld>
            <a:endParaRPr lang="en-US" dirty="0"/>
          </a:p>
        </p:txBody>
      </p:sp>
      <p:sp>
        <p:nvSpPr>
          <p:cNvPr id="11" name="Content Placeholder 2">
            <a:extLst>
              <a:ext uri="{FF2B5EF4-FFF2-40B4-BE49-F238E27FC236}">
                <a16:creationId xmlns:a16="http://schemas.microsoft.com/office/drawing/2014/main" id="{73018607-7E94-6331-3488-E9AE84C7997B}"/>
              </a:ext>
            </a:extLst>
          </p:cNvPr>
          <p:cNvSpPr txBox="1">
            <a:spLocks/>
          </p:cNvSpPr>
          <p:nvPr/>
        </p:nvSpPr>
        <p:spPr>
          <a:xfrm>
            <a:off x="705478" y="1012401"/>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pic>
        <p:nvPicPr>
          <p:cNvPr id="2050" name="Picture 2" descr="Raspberry Pi 3 Fiyatları, Özellikleri ve Yorumları | En Ucuzu Akakçe">
            <a:extLst>
              <a:ext uri="{FF2B5EF4-FFF2-40B4-BE49-F238E27FC236}">
                <a16:creationId xmlns:a16="http://schemas.microsoft.com/office/drawing/2014/main" id="{8936C2E7-9689-3562-02E7-D14845945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352" y="3723816"/>
            <a:ext cx="3175648" cy="245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com: Automatic Air Freshener Dispenser Bathroom Timed Air Freshener  Spray Wall Mounted, Automatic Scent Dispenser for Home, Room, Offices,  Schools, Restaurants, Hotels, Public Toilet : Health &amp; Household">
            <a:extLst>
              <a:ext uri="{FF2B5EF4-FFF2-40B4-BE49-F238E27FC236}">
                <a16:creationId xmlns:a16="http://schemas.microsoft.com/office/drawing/2014/main" id="{51E23C82-AC2C-81BB-848A-9AC92DA4C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26" t="4849" r="27526" b="4849"/>
          <a:stretch/>
        </p:blipFill>
        <p:spPr bwMode="auto">
          <a:xfrm>
            <a:off x="10229176" y="132167"/>
            <a:ext cx="1573618" cy="31685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
            <a:extLst>
              <a:ext uri="{FF2B5EF4-FFF2-40B4-BE49-F238E27FC236}">
                <a16:creationId xmlns:a16="http://schemas.microsoft.com/office/drawing/2014/main" id="{E462EFB0-409A-DF8A-07F5-ED05C9AD695B}"/>
              </a:ext>
            </a:extLst>
          </p:cNvPr>
          <p:cNvSpPr txBox="1"/>
          <p:nvPr/>
        </p:nvSpPr>
        <p:spPr>
          <a:xfrm>
            <a:off x="9016352" y="6175416"/>
            <a:ext cx="2959307"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5: Programmable Microcontroller [14]</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5" name="Text Box 1">
            <a:extLst>
              <a:ext uri="{FF2B5EF4-FFF2-40B4-BE49-F238E27FC236}">
                <a16:creationId xmlns:a16="http://schemas.microsoft.com/office/drawing/2014/main" id="{F9584E31-C6E3-9726-3614-CBABAD30DCEF}"/>
              </a:ext>
            </a:extLst>
          </p:cNvPr>
          <p:cNvSpPr txBox="1"/>
          <p:nvPr/>
        </p:nvSpPr>
        <p:spPr>
          <a:xfrm>
            <a:off x="9743600" y="3390848"/>
            <a:ext cx="2544770"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a:t>
            </a:r>
            <a:r>
              <a:rPr lang="en-US" dirty="0">
                <a:latin typeface="Calibri Light" panose="020F0302020204030204" pitchFamily="34" charset="0"/>
                <a:ea typeface="Calibri" panose="020F0502020204030204" pitchFamily="34" charset="0"/>
                <a:cs typeface="Calibri Light" panose="020F0302020204030204" pitchFamily="34" charset="0"/>
              </a:rPr>
              <a:t>6</a:t>
            </a:r>
            <a:r>
              <a:rPr lang="en-US" dirty="0">
                <a:effectLst/>
                <a:latin typeface="Calibri Light" panose="020F0302020204030204" pitchFamily="34" charset="0"/>
                <a:ea typeface="Calibri" panose="020F0502020204030204" pitchFamily="34" charset="0"/>
                <a:cs typeface="Calibri Light" panose="020F0302020204030204" pitchFamily="34" charset="0"/>
              </a:rPr>
              <a:t>: Odor Dispenser [15]</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345072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672D6-A054-1252-0673-5FB534427CEF}"/>
              </a:ext>
            </a:extLst>
          </p:cNvPr>
          <p:cNvPicPr>
            <a:picLocks noChangeAspect="1"/>
          </p:cNvPicPr>
          <p:nvPr/>
        </p:nvPicPr>
        <p:blipFill rotWithShape="1">
          <a:blip r:embed="rId2">
            <a:extLst>
              <a:ext uri="{28A0092B-C50C-407E-A947-70E740481C1C}">
                <a14:useLocalDpi xmlns:a14="http://schemas.microsoft.com/office/drawing/2010/main" val="0"/>
              </a:ext>
            </a:extLst>
          </a:blip>
          <a:srcRect b="20543"/>
          <a:stretch/>
        </p:blipFill>
        <p:spPr bwMode="auto">
          <a:xfrm>
            <a:off x="8397735" y="2034242"/>
            <a:ext cx="3327437" cy="183549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425BE88-31F7-6BFE-13E6-B1C3BCD4E2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346"/>
          <a:stretch/>
        </p:blipFill>
        <p:spPr bwMode="auto">
          <a:xfrm>
            <a:off x="7358850" y="4271579"/>
            <a:ext cx="3327438" cy="1800547"/>
          </a:xfrm>
          <a:prstGeom prst="rect">
            <a:avLst/>
          </a:prstGeom>
          <a:ln>
            <a:noFill/>
          </a:ln>
          <a:extLst>
            <a:ext uri="{53640926-AAD7-44D8-BBD7-CCE9431645EC}">
              <a14:shadowObscured xmlns:a14="http://schemas.microsoft.com/office/drawing/2010/main"/>
            </a:ext>
          </a:extLst>
        </p:spPr>
      </p:pic>
      <p:sp>
        <p:nvSpPr>
          <p:cNvPr id="8" name="Text Box 1">
            <a:extLst>
              <a:ext uri="{FF2B5EF4-FFF2-40B4-BE49-F238E27FC236}">
                <a16:creationId xmlns:a16="http://schemas.microsoft.com/office/drawing/2014/main" id="{94CAE7A2-5953-7141-ADAC-2DA0A46A92D0}"/>
              </a:ext>
            </a:extLst>
          </p:cNvPr>
          <p:cNvSpPr txBox="1"/>
          <p:nvPr/>
        </p:nvSpPr>
        <p:spPr>
          <a:xfrm>
            <a:off x="8397734" y="3940724"/>
            <a:ext cx="3794265" cy="26543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Fig. 4: Kinect Construction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9" name="Text Box 1">
            <a:extLst>
              <a:ext uri="{FF2B5EF4-FFF2-40B4-BE49-F238E27FC236}">
                <a16:creationId xmlns:a16="http://schemas.microsoft.com/office/drawing/2014/main" id="{96C5496A-64E1-9428-B2EF-9F70572B52EA}"/>
              </a:ext>
            </a:extLst>
          </p:cNvPr>
          <p:cNvSpPr txBox="1"/>
          <p:nvPr/>
        </p:nvSpPr>
        <p:spPr>
          <a:xfrm>
            <a:off x="7358850" y="6156023"/>
            <a:ext cx="3468201" cy="31794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Table 1: Kinect Specifications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1" name="Title 1">
            <a:extLst>
              <a:ext uri="{FF2B5EF4-FFF2-40B4-BE49-F238E27FC236}">
                <a16:creationId xmlns:a16="http://schemas.microsoft.com/office/drawing/2014/main" id="{F0714FE3-D41B-DDBC-25E9-D2DB3DB3D9A6}"/>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7" name="Slide Number Placeholder 16">
            <a:extLst>
              <a:ext uri="{FF2B5EF4-FFF2-40B4-BE49-F238E27FC236}">
                <a16:creationId xmlns:a16="http://schemas.microsoft.com/office/drawing/2014/main" id="{71954C6A-6084-757E-4CE6-12958CF2BE4D}"/>
              </a:ext>
            </a:extLst>
          </p:cNvPr>
          <p:cNvSpPr>
            <a:spLocks noGrp="1"/>
          </p:cNvSpPr>
          <p:nvPr>
            <p:ph type="sldNum" sz="quarter" idx="12"/>
          </p:nvPr>
        </p:nvSpPr>
        <p:spPr/>
        <p:txBody>
          <a:bodyPr/>
          <a:lstStyle/>
          <a:p>
            <a:fld id="{1DF045EC-48BF-BA44-998E-8ED3EE7B226A}" type="slidenum">
              <a:rPr lang="en-US" smtClean="0"/>
              <a:t>17</a:t>
            </a:fld>
            <a:endParaRPr lang="en-US"/>
          </a:p>
        </p:txBody>
      </p:sp>
      <p:sp>
        <p:nvSpPr>
          <p:cNvPr id="12" name="Content Placeholder 2">
            <a:extLst>
              <a:ext uri="{FF2B5EF4-FFF2-40B4-BE49-F238E27FC236}">
                <a16:creationId xmlns:a16="http://schemas.microsoft.com/office/drawing/2014/main" id="{0F5962FF-696A-E6BA-5199-45E010C84477}"/>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CB66FE00-4055-F770-5F3E-029614688BE4}"/>
              </a:ext>
            </a:extLst>
          </p:cNvPr>
          <p:cNvSpPr txBox="1"/>
          <p:nvPr/>
        </p:nvSpPr>
        <p:spPr>
          <a:xfrm>
            <a:off x="705478" y="2555800"/>
            <a:ext cx="6567192" cy="4062651"/>
          </a:xfrm>
          <a:prstGeom prst="rect">
            <a:avLst/>
          </a:prstGeom>
          <a:noFill/>
        </p:spPr>
        <p:txBody>
          <a:bodyPr wrap="square" rtlCol="0">
            <a:spAutoFit/>
          </a:bodyPr>
          <a:lstStyle/>
          <a:p>
            <a:pPr marL="0" indent="0">
              <a:buNone/>
            </a:pPr>
            <a:r>
              <a:rPr lang="en-TR" sz="2400" dirty="0">
                <a:latin typeface="Calibri Light" panose="020F0302020204030204" pitchFamily="34" charset="0"/>
                <a:cs typeface="Calibri Light" panose="020F0302020204030204" pitchFamily="34" charset="0"/>
              </a:rPr>
              <a:t>About the Kinect Camera:</a:t>
            </a:r>
          </a:p>
          <a:p>
            <a:pPr marL="0" indent="0">
              <a:buNone/>
            </a:pPr>
            <a:endParaRPr lang="tr-TR" sz="24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“Kinect for Xbox” is a motion-sensing device usually used for gaming [16].</a:t>
            </a:r>
          </a:p>
          <a:p>
            <a:endParaRPr lang="tr-TR" sz="24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Kinect can create a 3D depth map of its surroundings, allowing it to track the position and movements of objects. Therefore, used for depth-sensing and motion-tracking systems applications [17].</a:t>
            </a:r>
            <a:endParaRPr lang="en-TR" sz="2400"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337094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7C0B9-E55C-DFD2-2686-42D10D2573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61" t="4025" r="19917" b="17537"/>
          <a:stretch/>
        </p:blipFill>
        <p:spPr bwMode="auto">
          <a:xfrm>
            <a:off x="8282763" y="2802183"/>
            <a:ext cx="3790692" cy="2458768"/>
          </a:xfrm>
          <a:prstGeom prst="rect">
            <a:avLst/>
          </a:prstGeom>
          <a:ln>
            <a:noFill/>
          </a:ln>
          <a:extLst>
            <a:ext uri="{53640926-AAD7-44D8-BBD7-CCE9431645EC}">
              <a14:shadowObscured xmlns:a14="http://schemas.microsoft.com/office/drawing/2010/main"/>
            </a:ext>
          </a:extLst>
        </p:spPr>
      </p:pic>
      <p:sp>
        <p:nvSpPr>
          <p:cNvPr id="9" name="Text Box 1">
            <a:extLst>
              <a:ext uri="{FF2B5EF4-FFF2-40B4-BE49-F238E27FC236}">
                <a16:creationId xmlns:a16="http://schemas.microsoft.com/office/drawing/2014/main" id="{1C4626AC-C8E9-9D7C-DAE8-A53B4AE91F64}"/>
              </a:ext>
            </a:extLst>
          </p:cNvPr>
          <p:cNvSpPr txBox="1"/>
          <p:nvPr/>
        </p:nvSpPr>
        <p:spPr>
          <a:xfrm>
            <a:off x="8282763" y="5318957"/>
            <a:ext cx="3790692" cy="332968"/>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7: Example of the Depth Image Using Infrared Radiation [18]</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726F3829-C1E5-CD65-D1DE-7EDB1FE9B587}"/>
              </a:ext>
            </a:extLst>
          </p:cNvPr>
          <p:cNvSpPr txBox="1"/>
          <p:nvPr/>
        </p:nvSpPr>
        <p:spPr>
          <a:xfrm>
            <a:off x="705478" y="2736554"/>
            <a:ext cx="7577285" cy="3108543"/>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Phase 1 - Image Acquisition: (Kinect will be repurposed as an efficient automatic capturing device in this context.)</a:t>
            </a:r>
          </a:p>
          <a:p>
            <a:endParaRPr lang="en-US"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1. Obtain distance information using Kinect’s infrared projection and camera [18]</a:t>
            </a:r>
          </a:p>
          <a:p>
            <a:pPr lvl="0"/>
            <a:endParaRPr lang="en-US" sz="2400" dirty="0">
              <a:latin typeface="Calibri" panose="020F0502020204030204" pitchFamily="34" charset="0"/>
              <a:cs typeface="Calibri" panose="020F0502020204030204" pitchFamily="34" charset="0"/>
            </a:endParaRPr>
          </a:p>
          <a:p>
            <a:pPr marL="0" lvl="0" indent="0">
              <a:buNone/>
            </a:pPr>
            <a:r>
              <a:rPr lang="en-US" sz="2400" dirty="0">
                <a:latin typeface="Calibri" panose="020F0502020204030204" pitchFamily="34" charset="0"/>
                <a:cs typeface="Calibri" panose="020F0502020204030204" pitchFamily="34" charset="0"/>
              </a:rPr>
              <a:t>2. Kinect uses distance information to create a depth image of the object [18].</a:t>
            </a:r>
          </a:p>
        </p:txBody>
      </p:sp>
      <p:sp>
        <p:nvSpPr>
          <p:cNvPr id="13" name="Title 1">
            <a:extLst>
              <a:ext uri="{FF2B5EF4-FFF2-40B4-BE49-F238E27FC236}">
                <a16:creationId xmlns:a16="http://schemas.microsoft.com/office/drawing/2014/main" id="{9B39B1B6-4F57-64A8-38BC-24FADCC072A6}"/>
              </a:ext>
            </a:extLst>
          </p:cNvPr>
          <p:cNvSpPr>
            <a:spLocks noGrp="1"/>
          </p:cNvSpPr>
          <p:nvPr>
            <p:ph type="title"/>
          </p:nvPr>
        </p:nvSpPr>
        <p:spPr>
          <a:xfrm>
            <a:off x="705478" y="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10" name="Slide Number Placeholder 9">
            <a:extLst>
              <a:ext uri="{FF2B5EF4-FFF2-40B4-BE49-F238E27FC236}">
                <a16:creationId xmlns:a16="http://schemas.microsoft.com/office/drawing/2014/main" id="{9AC66CDE-CBB9-037D-68D8-F423D399B6D2}"/>
              </a:ext>
            </a:extLst>
          </p:cNvPr>
          <p:cNvSpPr>
            <a:spLocks noGrp="1"/>
          </p:cNvSpPr>
          <p:nvPr>
            <p:ph type="sldNum" sz="quarter" idx="12"/>
          </p:nvPr>
        </p:nvSpPr>
        <p:spPr/>
        <p:txBody>
          <a:bodyPr/>
          <a:lstStyle/>
          <a:p>
            <a:fld id="{1DF045EC-48BF-BA44-998E-8ED3EE7B226A}" type="slidenum">
              <a:rPr lang="en-US" smtClean="0"/>
              <a:t>18</a:t>
            </a:fld>
            <a:endParaRPr lang="en-US"/>
          </a:p>
        </p:txBody>
      </p:sp>
      <p:sp>
        <p:nvSpPr>
          <p:cNvPr id="14" name="Content Placeholder 2">
            <a:extLst>
              <a:ext uri="{FF2B5EF4-FFF2-40B4-BE49-F238E27FC236}">
                <a16:creationId xmlns:a16="http://schemas.microsoft.com/office/drawing/2014/main" id="{A4BC981F-7DB5-770D-F964-5B73A9477D34}"/>
              </a:ext>
            </a:extLst>
          </p:cNvPr>
          <p:cNvSpPr txBox="1">
            <a:spLocks/>
          </p:cNvSpPr>
          <p:nvPr/>
        </p:nvSpPr>
        <p:spPr>
          <a:xfrm>
            <a:off x="705478" y="1177332"/>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00287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12DF8-930C-590E-DC0F-F3B8A048E8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168"/>
          <a:stretch/>
        </p:blipFill>
        <p:spPr bwMode="auto">
          <a:xfrm>
            <a:off x="6944496" y="2836437"/>
            <a:ext cx="5128055" cy="2040281"/>
          </a:xfrm>
          <a:prstGeom prst="rect">
            <a:avLst/>
          </a:prstGeom>
          <a:ln>
            <a:noFill/>
          </a:ln>
          <a:extLst>
            <a:ext uri="{53640926-AAD7-44D8-BBD7-CCE9431645EC}">
              <a14:shadowObscured xmlns:a14="http://schemas.microsoft.com/office/drawing/2010/main"/>
            </a:ext>
          </a:extLst>
        </p:spPr>
      </p:pic>
      <p:sp>
        <p:nvSpPr>
          <p:cNvPr id="6" name="Text Box 1">
            <a:extLst>
              <a:ext uri="{FF2B5EF4-FFF2-40B4-BE49-F238E27FC236}">
                <a16:creationId xmlns:a16="http://schemas.microsoft.com/office/drawing/2014/main" id="{6BE5C905-0CE8-0199-3141-238F59F43157}"/>
              </a:ext>
            </a:extLst>
          </p:cNvPr>
          <p:cNvSpPr txBox="1"/>
          <p:nvPr/>
        </p:nvSpPr>
        <p:spPr>
          <a:xfrm>
            <a:off x="6836551" y="4949529"/>
            <a:ext cx="5355449" cy="33972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8: Setting Procedure of the Circumscribed Rectangle [18]</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69EE9E3D-6E3D-E0A9-DA2F-EBBD44AFF00B}"/>
              </a:ext>
            </a:extLst>
          </p:cNvPr>
          <p:cNvSpPr txBox="1"/>
          <p:nvPr/>
        </p:nvSpPr>
        <p:spPr>
          <a:xfrm>
            <a:off x="705478" y="2663195"/>
            <a:ext cx="6333275" cy="3477875"/>
          </a:xfrm>
          <a:prstGeom prst="rect">
            <a:avLst/>
          </a:prstGeom>
          <a:noFill/>
        </p:spPr>
        <p:txBody>
          <a:bodyPr wrap="square">
            <a:spAutoFit/>
          </a:bodyPr>
          <a:lstStyle/>
          <a:p>
            <a:pPr marL="0" lvl="0" indent="0">
              <a:buNone/>
            </a:pPr>
            <a:r>
              <a:rPr lang="en-US" sz="2200" dirty="0">
                <a:latin typeface="Calibri Light" panose="020F0302020204030204" pitchFamily="34" charset="0"/>
                <a:cs typeface="Calibri Light" panose="020F0302020204030204" pitchFamily="34" charset="0"/>
              </a:rPr>
              <a:t>Phase 2 - Detection: </a:t>
            </a:r>
          </a:p>
          <a:p>
            <a:pPr marL="0" lvl="0" indent="0">
              <a:buNone/>
            </a:pPr>
            <a:endParaRPr lang="en-US" sz="2200" dirty="0">
              <a:latin typeface="Calibri Light" panose="020F0302020204030204" pitchFamily="34" charset="0"/>
              <a:cs typeface="Calibri Light" panose="020F0302020204030204" pitchFamily="34" charset="0"/>
            </a:endParaRPr>
          </a:p>
          <a:p>
            <a:pPr marL="0" lvl="0" indent="0">
              <a:buNone/>
            </a:pPr>
            <a:r>
              <a:rPr lang="en-US" sz="2200" dirty="0">
                <a:latin typeface="Calibri Light" panose="020F0302020204030204" pitchFamily="34" charset="0"/>
                <a:cs typeface="Calibri Light" panose="020F0302020204030204" pitchFamily="34" charset="0"/>
              </a:rPr>
              <a:t>1. Blob analysis by using the shape and size of the object is applied to the depth image, which is an analysis method for object detection [17].</a:t>
            </a:r>
          </a:p>
          <a:p>
            <a:pPr marL="0" lvl="0" indent="0">
              <a:buNone/>
            </a:pPr>
            <a:endParaRPr lang="en-US" sz="2200" dirty="0">
              <a:latin typeface="Calibri Light" panose="020F0302020204030204" pitchFamily="34" charset="0"/>
              <a:cs typeface="Calibri Light" panose="020F0302020204030204" pitchFamily="34" charset="0"/>
            </a:endParaRPr>
          </a:p>
          <a:p>
            <a:pPr marL="0" lvl="0" indent="0">
              <a:buNone/>
            </a:pPr>
            <a:r>
              <a:rPr lang="en-US" sz="2200" dirty="0">
                <a:latin typeface="Calibri Light" panose="020F0302020204030204" pitchFamily="34" charset="0"/>
                <a:cs typeface="Calibri Light" panose="020F0302020204030204" pitchFamily="34" charset="0"/>
              </a:rPr>
              <a:t>2. Shape and size resemblance of the animals may mislead blob analysis so an extra layer of motion detection will be applied by utilizing the optical flow method on the depth image [18].</a:t>
            </a:r>
          </a:p>
        </p:txBody>
      </p:sp>
      <p:sp>
        <p:nvSpPr>
          <p:cNvPr id="13" name="Title 1">
            <a:extLst>
              <a:ext uri="{FF2B5EF4-FFF2-40B4-BE49-F238E27FC236}">
                <a16:creationId xmlns:a16="http://schemas.microsoft.com/office/drawing/2014/main" id="{583639FC-B61A-E6DB-DD95-11455C78DC96}"/>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9" name="Slide Number Placeholder 8">
            <a:extLst>
              <a:ext uri="{FF2B5EF4-FFF2-40B4-BE49-F238E27FC236}">
                <a16:creationId xmlns:a16="http://schemas.microsoft.com/office/drawing/2014/main" id="{9102A3E1-87D6-3CFF-6D47-69CA6290383C}"/>
              </a:ext>
            </a:extLst>
          </p:cNvPr>
          <p:cNvSpPr>
            <a:spLocks noGrp="1"/>
          </p:cNvSpPr>
          <p:nvPr>
            <p:ph type="sldNum" sz="quarter" idx="12"/>
          </p:nvPr>
        </p:nvSpPr>
        <p:spPr/>
        <p:txBody>
          <a:bodyPr/>
          <a:lstStyle/>
          <a:p>
            <a:fld id="{1DF045EC-48BF-BA44-998E-8ED3EE7B226A}" type="slidenum">
              <a:rPr lang="en-US" smtClean="0"/>
              <a:t>19</a:t>
            </a:fld>
            <a:endParaRPr lang="en-US"/>
          </a:p>
        </p:txBody>
      </p:sp>
      <p:sp>
        <p:nvSpPr>
          <p:cNvPr id="14" name="Content Placeholder 2">
            <a:extLst>
              <a:ext uri="{FF2B5EF4-FFF2-40B4-BE49-F238E27FC236}">
                <a16:creationId xmlns:a16="http://schemas.microsoft.com/office/drawing/2014/main" id="{015EE751-711F-4B25-6A07-59435E402A3D}"/>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0815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852B-B9DC-A511-608C-27B27C3C3009}"/>
              </a:ext>
            </a:extLst>
          </p:cNvPr>
          <p:cNvSpPr>
            <a:spLocks noGrp="1"/>
          </p:cNvSpPr>
          <p:nvPr>
            <p:ph type="title"/>
          </p:nvPr>
        </p:nvSpPr>
        <p:spPr>
          <a:xfrm>
            <a:off x="669851" y="1430179"/>
            <a:ext cx="3700443" cy="3675908"/>
          </a:xfrm>
        </p:spPr>
        <p:txBody>
          <a:bodyPr anchor="ctr">
            <a:normAutofit/>
          </a:bodyPr>
          <a:lstStyle/>
          <a:p>
            <a:r>
              <a:rPr lang="en-US" sz="6000">
                <a:latin typeface="Calibri Light" panose="020F0302020204030204" pitchFamily="34" charset="0"/>
                <a:cs typeface="Calibri Light" panose="020F0302020204030204" pitchFamily="34" charset="0"/>
              </a:rPr>
              <a:t>Contents</a:t>
            </a:r>
            <a:endParaRPr lang="en-US" sz="4800" dirty="0">
              <a:latin typeface="Calibri Light" panose="020F0302020204030204" pitchFamily="34" charset="0"/>
              <a:cs typeface="Calibri Light" panose="020F0302020204030204" pitchFamily="34" charset="0"/>
            </a:endParaRPr>
          </a:p>
        </p:txBody>
      </p:sp>
      <p:graphicFrame>
        <p:nvGraphicFramePr>
          <p:cNvPr id="4" name="Content Placeholder 2">
            <a:extLst>
              <a:ext uri="{FF2B5EF4-FFF2-40B4-BE49-F238E27FC236}">
                <a16:creationId xmlns:a16="http://schemas.microsoft.com/office/drawing/2014/main" id="{455E9CAF-FEC0-C3D1-C342-69281F30B0D3}"/>
              </a:ext>
            </a:extLst>
          </p:cNvPr>
          <p:cNvGraphicFramePr>
            <a:graphicFrameLocks noGrp="1"/>
          </p:cNvGraphicFramePr>
          <p:nvPr>
            <p:ph idx="1"/>
            <p:extLst>
              <p:ext uri="{D42A27DB-BD31-4B8C-83A1-F6EECF244321}">
                <p14:modId xmlns:p14="http://schemas.microsoft.com/office/powerpoint/2010/main" val="1118584393"/>
              </p:ext>
            </p:extLst>
          </p:nvPr>
        </p:nvGraphicFramePr>
        <p:xfrm>
          <a:off x="5054375" y="965200"/>
          <a:ext cx="6467774"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829F89F-4F22-0784-4A63-919D82B127B8}"/>
              </a:ext>
            </a:extLst>
          </p:cNvPr>
          <p:cNvSpPr>
            <a:spLocks noGrp="1"/>
          </p:cNvSpPr>
          <p:nvPr>
            <p:ph type="sldNum" sz="quarter" idx="12"/>
          </p:nvPr>
        </p:nvSpPr>
        <p:spPr/>
        <p:txBody>
          <a:bodyPr/>
          <a:lstStyle/>
          <a:p>
            <a:fld id="{1DF045EC-48BF-BA44-998E-8ED3EE7B226A}" type="slidenum">
              <a:rPr lang="en-US" smtClean="0"/>
              <a:t>2</a:t>
            </a:fld>
            <a:endParaRPr lang="en-US" dirty="0"/>
          </a:p>
        </p:txBody>
      </p:sp>
    </p:spTree>
    <p:extLst>
      <p:ext uri="{BB962C8B-B14F-4D97-AF65-F5344CB8AC3E}">
        <p14:creationId xmlns:p14="http://schemas.microsoft.com/office/powerpoint/2010/main" val="200828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B457D-143A-B417-387C-F037FD787C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95" r="36570" b="77236"/>
          <a:stretch/>
        </p:blipFill>
        <p:spPr bwMode="auto">
          <a:xfrm>
            <a:off x="7476441" y="3340582"/>
            <a:ext cx="4501321" cy="1476337"/>
          </a:xfrm>
          <a:prstGeom prst="rect">
            <a:avLst/>
          </a:prstGeom>
          <a:ln>
            <a:noFill/>
          </a:ln>
          <a:extLst>
            <a:ext uri="{53640926-AAD7-44D8-BBD7-CCE9431645EC}">
              <a14:shadowObscured xmlns:a14="http://schemas.microsoft.com/office/drawing/2010/main"/>
            </a:ext>
          </a:extLst>
        </p:spPr>
      </p:pic>
      <p:sp>
        <p:nvSpPr>
          <p:cNvPr id="6" name="Text Box 1">
            <a:extLst>
              <a:ext uri="{FF2B5EF4-FFF2-40B4-BE49-F238E27FC236}">
                <a16:creationId xmlns:a16="http://schemas.microsoft.com/office/drawing/2014/main" id="{741A8AF6-92B5-C6F5-37F9-CF97B2ECC54C}"/>
              </a:ext>
            </a:extLst>
          </p:cNvPr>
          <p:cNvSpPr txBox="1"/>
          <p:nvPr/>
        </p:nvSpPr>
        <p:spPr>
          <a:xfrm>
            <a:off x="7476441" y="4816919"/>
            <a:ext cx="4501321" cy="712011"/>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Fig. 9: Mathematical Description of Optical Flow Method (Here, AE is the block matching value on the block (N×M), P is the frame, and dx and dy denote motion vectors.) [18]</a:t>
            </a:r>
            <a:endParaRPr lang="en-TR" sz="14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1" name="Title 1">
            <a:extLst>
              <a:ext uri="{FF2B5EF4-FFF2-40B4-BE49-F238E27FC236}">
                <a16:creationId xmlns:a16="http://schemas.microsoft.com/office/drawing/2014/main" id="{86CC0DE2-4C67-F617-D65B-99CDCF7380F1}"/>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8" name="Slide Number Placeholder 7">
            <a:extLst>
              <a:ext uri="{FF2B5EF4-FFF2-40B4-BE49-F238E27FC236}">
                <a16:creationId xmlns:a16="http://schemas.microsoft.com/office/drawing/2014/main" id="{F0D3E693-6E94-E80C-F4F2-E95AC116FD23}"/>
              </a:ext>
            </a:extLst>
          </p:cNvPr>
          <p:cNvSpPr>
            <a:spLocks noGrp="1"/>
          </p:cNvSpPr>
          <p:nvPr>
            <p:ph type="sldNum" sz="quarter" idx="12"/>
          </p:nvPr>
        </p:nvSpPr>
        <p:spPr/>
        <p:txBody>
          <a:bodyPr/>
          <a:lstStyle/>
          <a:p>
            <a:fld id="{1DF045EC-48BF-BA44-998E-8ED3EE7B226A}" type="slidenum">
              <a:rPr lang="en-US" smtClean="0"/>
              <a:t>20</a:t>
            </a:fld>
            <a:endParaRPr lang="en-US"/>
          </a:p>
        </p:txBody>
      </p:sp>
      <p:sp>
        <p:nvSpPr>
          <p:cNvPr id="12" name="Content Placeholder 2">
            <a:extLst>
              <a:ext uri="{FF2B5EF4-FFF2-40B4-BE49-F238E27FC236}">
                <a16:creationId xmlns:a16="http://schemas.microsoft.com/office/drawing/2014/main" id="{0F017A9B-7D1B-0838-1EEF-9EE8D8B6EA9F}"/>
              </a:ext>
            </a:extLst>
          </p:cNvPr>
          <p:cNvSpPr txBox="1">
            <a:spLocks/>
          </p:cNvSpPr>
          <p:nvPr/>
        </p:nvSpPr>
        <p:spPr>
          <a:xfrm>
            <a:off x="705478" y="1568746"/>
            <a:ext cx="10501238" cy="1167808"/>
          </a:xfrm>
          <a:prstGeom prst="rect">
            <a:avLst/>
          </a:prstGeom>
        </p:spPr>
        <p:txBody>
          <a:bodyPr vert="horz" lIns="91440" tIns="45720" rIns="91440" bIns="45720" rtlCol="0">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3.1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endParaRPr lang="en-US"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E1355743-D177-6A25-04AB-2FA7D911A6F3}"/>
              </a:ext>
            </a:extLst>
          </p:cNvPr>
          <p:cNvSpPr txBox="1"/>
          <p:nvPr/>
        </p:nvSpPr>
        <p:spPr>
          <a:xfrm>
            <a:off x="514092" y="2665228"/>
            <a:ext cx="7514924" cy="4431983"/>
          </a:xfrm>
          <a:prstGeom prst="rect">
            <a:avLst/>
          </a:prstGeom>
          <a:noFill/>
        </p:spPr>
        <p:txBody>
          <a:bodyPr wrap="square" rtlCol="0">
            <a:spAutoFit/>
          </a:bodyPr>
          <a:lstStyle/>
          <a:p>
            <a:pPr marL="0" lvl="0" indent="0">
              <a:buNone/>
            </a:pPr>
            <a:r>
              <a:rPr lang="en-US" sz="2400" dirty="0">
                <a:latin typeface="Calibri Light" panose="020F0302020204030204" pitchFamily="34" charset="0"/>
                <a:cs typeface="Calibri Light" panose="020F0302020204030204" pitchFamily="34" charset="0"/>
              </a:rPr>
              <a:t>Phase 3 - Odor-Repellent Secretion:</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1. Signal identification</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2. Control unit, programmable logic controller (PLC), interprets the signal</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3. Communication with odor-repellent dispenser</a:t>
            </a:r>
          </a:p>
          <a:p>
            <a:pPr marL="0" lvl="0" indent="0">
              <a:buNone/>
            </a:pPr>
            <a:endParaRPr lang="en-US" sz="2400" dirty="0">
              <a:latin typeface="Calibri Light" panose="020F0302020204030204" pitchFamily="34" charset="0"/>
              <a:cs typeface="Calibri Light" panose="020F0302020204030204" pitchFamily="34" charset="0"/>
            </a:endParaRPr>
          </a:p>
          <a:p>
            <a:pPr marL="0" lvl="0" indent="0">
              <a:buNone/>
            </a:pPr>
            <a:r>
              <a:rPr lang="en-US" sz="2400" dirty="0">
                <a:latin typeface="Calibri Light" panose="020F0302020204030204" pitchFamily="34" charset="0"/>
                <a:cs typeface="Calibri Light" panose="020F0302020204030204" pitchFamily="34" charset="0"/>
              </a:rPr>
              <a:t>4. Release of “Wildschwein-StoppÒ” [19] from the dispenser</a:t>
            </a:r>
          </a:p>
          <a:p>
            <a:endParaRPr lang="en-US" dirty="0"/>
          </a:p>
        </p:txBody>
      </p:sp>
    </p:spTree>
    <p:extLst>
      <p:ext uri="{BB962C8B-B14F-4D97-AF65-F5344CB8AC3E}">
        <p14:creationId xmlns:p14="http://schemas.microsoft.com/office/powerpoint/2010/main" val="207561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2E28ACF-B1A6-3684-7B9A-B4748242633C}"/>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6" name="Slide Number Placeholder 5">
            <a:extLst>
              <a:ext uri="{FF2B5EF4-FFF2-40B4-BE49-F238E27FC236}">
                <a16:creationId xmlns:a16="http://schemas.microsoft.com/office/drawing/2014/main" id="{D8BD06F7-6BD8-6127-3912-7DAEDA350AA0}"/>
              </a:ext>
            </a:extLst>
          </p:cNvPr>
          <p:cNvSpPr>
            <a:spLocks noGrp="1"/>
          </p:cNvSpPr>
          <p:nvPr>
            <p:ph type="sldNum" sz="quarter" idx="12"/>
          </p:nvPr>
        </p:nvSpPr>
        <p:spPr/>
        <p:txBody>
          <a:bodyPr/>
          <a:lstStyle/>
          <a:p>
            <a:fld id="{1DF045EC-48BF-BA44-998E-8ED3EE7B226A}" type="slidenum">
              <a:rPr lang="en-US" smtClean="0"/>
              <a:t>21</a:t>
            </a:fld>
            <a:endParaRPr lang="en-US"/>
          </a:p>
        </p:txBody>
      </p:sp>
      <p:sp>
        <p:nvSpPr>
          <p:cNvPr id="7" name="TextBox 6">
            <a:extLst>
              <a:ext uri="{FF2B5EF4-FFF2-40B4-BE49-F238E27FC236}">
                <a16:creationId xmlns:a16="http://schemas.microsoft.com/office/drawing/2014/main" id="{559834EF-9B1B-FF16-90C6-C4FCDE1547BE}"/>
              </a:ext>
            </a:extLst>
          </p:cNvPr>
          <p:cNvSpPr txBox="1"/>
          <p:nvPr/>
        </p:nvSpPr>
        <p:spPr>
          <a:xfrm>
            <a:off x="1935218" y="2703016"/>
            <a:ext cx="8321564" cy="3785652"/>
          </a:xfrm>
          <a:prstGeom prst="rect">
            <a:avLst/>
          </a:prstGeom>
          <a:noFill/>
        </p:spPr>
        <p:txBody>
          <a:bodyPr wrap="square">
            <a:spAutoFit/>
          </a:bodyPr>
          <a:lstStyle/>
          <a:p>
            <a:pPr marL="0" indent="0">
              <a:buNone/>
            </a:pPr>
            <a:r>
              <a:rPr lang="en-TR" sz="2400" dirty="0">
                <a:latin typeface="Calibri Light" panose="020F0302020204030204" pitchFamily="34" charset="0"/>
                <a:cs typeface="Calibri Light" panose="020F0302020204030204" pitchFamily="34" charset="0"/>
              </a:rPr>
              <a:t>Solution Components:</a:t>
            </a:r>
          </a:p>
          <a:p>
            <a:pPr marL="0" indent="0">
              <a:buNone/>
            </a:pPr>
            <a:endParaRPr lang="en-TR" sz="24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Raspberry </a:t>
            </a:r>
            <a:r>
              <a:rPr lang="en-US" sz="2400" dirty="0">
                <a:latin typeface="Calibri Light" panose="020F0302020204030204" pitchFamily="34" charset="0"/>
                <a:cs typeface="Calibri Light" panose="020F0302020204030204" pitchFamily="34" charset="0"/>
              </a:rPr>
              <a:t>Pi</a:t>
            </a:r>
            <a:r>
              <a:rPr lang="en-TR" sz="2400" dirty="0">
                <a:latin typeface="Calibri Light" panose="020F0302020204030204" pitchFamily="34" charset="0"/>
                <a:cs typeface="Calibri Light" panose="020F0302020204030204" pitchFamily="34" charset="0"/>
              </a:rPr>
              <a:t> 3B (Rpi) microcontroller [21]</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Rpi infrared night vision camera [22] </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Python OpenCV library [23]</a:t>
            </a:r>
          </a:p>
          <a:p>
            <a:pPr marL="285750" indent="-28575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Machine Learning (ML) model built on the Convolutional Neural Network (CNN) architecture [24], [25]</a:t>
            </a:r>
          </a:p>
          <a:p>
            <a:pPr marL="285750" indent="-28575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Ultrasonic frequency generator [24], [26]</a:t>
            </a:r>
          </a:p>
          <a:p>
            <a:pPr marL="285750" indent="-2857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Amplifier [24] (occasionally)</a:t>
            </a:r>
          </a:p>
          <a:p>
            <a:pPr marL="285750" indent="-2857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Module casing [24]</a:t>
            </a:r>
            <a:endParaRPr lang="en-TR" sz="2400" dirty="0">
              <a:latin typeface="Calibri Light" panose="020F0302020204030204" pitchFamily="34" charset="0"/>
              <a:cs typeface="Calibri Light" panose="020F0302020204030204" pitchFamily="34" charset="0"/>
            </a:endParaRPr>
          </a:p>
        </p:txBody>
      </p:sp>
      <p:sp>
        <p:nvSpPr>
          <p:cNvPr id="12" name="Content Placeholder 2">
            <a:extLst>
              <a:ext uri="{FF2B5EF4-FFF2-40B4-BE49-F238E27FC236}">
                <a16:creationId xmlns:a16="http://schemas.microsoft.com/office/drawing/2014/main" id="{D7CA594B-2DD9-F3C9-7E4E-797A41043FB8}"/>
              </a:ext>
            </a:extLst>
          </p:cNvPr>
          <p:cNvSpPr txBox="1">
            <a:spLocks/>
          </p:cNvSpPr>
          <p:nvPr/>
        </p:nvSpPr>
        <p:spPr>
          <a:xfrm>
            <a:off x="705478" y="1568745"/>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p>
        </p:txBody>
      </p:sp>
    </p:spTree>
    <p:extLst>
      <p:ext uri="{BB962C8B-B14F-4D97-AF65-F5344CB8AC3E}">
        <p14:creationId xmlns:p14="http://schemas.microsoft.com/office/powerpoint/2010/main" val="1915602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921134C-5E39-D82E-547E-3874DC7C77E0}"/>
              </a:ext>
            </a:extLst>
          </p:cNvPr>
          <p:cNvSpPr>
            <a:spLocks noGrp="1"/>
          </p:cNvSpPr>
          <p:nvPr>
            <p:ph type="title"/>
          </p:nvPr>
        </p:nvSpPr>
        <p:spPr>
          <a:xfrm>
            <a:off x="705478" y="-162064"/>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graphicFrame>
        <p:nvGraphicFramePr>
          <p:cNvPr id="5" name="TextBox 4">
            <a:extLst>
              <a:ext uri="{FF2B5EF4-FFF2-40B4-BE49-F238E27FC236}">
                <a16:creationId xmlns:a16="http://schemas.microsoft.com/office/drawing/2014/main" id="{E51A701F-598F-D20F-3DC6-3E8FE8F07A50}"/>
              </a:ext>
            </a:extLst>
          </p:cNvPr>
          <p:cNvGraphicFramePr>
            <a:graphicFrameLocks noGrp="1"/>
          </p:cNvGraphicFramePr>
          <p:nvPr>
            <p:ph idx="1"/>
            <p:extLst>
              <p:ext uri="{D42A27DB-BD31-4B8C-83A1-F6EECF244321}">
                <p14:modId xmlns:p14="http://schemas.microsoft.com/office/powerpoint/2010/main" val="3859723046"/>
              </p:ext>
            </p:extLst>
          </p:nvPr>
        </p:nvGraphicFramePr>
        <p:xfrm>
          <a:off x="156310" y="1993588"/>
          <a:ext cx="11879379" cy="3594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5B51943E-00AA-C34C-7C08-43462CD688F4}"/>
              </a:ext>
            </a:extLst>
          </p:cNvPr>
          <p:cNvSpPr>
            <a:spLocks noGrp="1"/>
          </p:cNvSpPr>
          <p:nvPr>
            <p:ph type="sldNum" sz="quarter" idx="12"/>
          </p:nvPr>
        </p:nvSpPr>
        <p:spPr/>
        <p:txBody>
          <a:bodyPr/>
          <a:lstStyle/>
          <a:p>
            <a:fld id="{1DF045EC-48BF-BA44-998E-8ED3EE7B226A}" type="slidenum">
              <a:rPr lang="en-US" smtClean="0"/>
              <a:t>22</a:t>
            </a:fld>
            <a:endParaRPr lang="en-US"/>
          </a:p>
        </p:txBody>
      </p:sp>
      <p:sp>
        <p:nvSpPr>
          <p:cNvPr id="11" name="Content Placeholder 2">
            <a:extLst>
              <a:ext uri="{FF2B5EF4-FFF2-40B4-BE49-F238E27FC236}">
                <a16:creationId xmlns:a16="http://schemas.microsoft.com/office/drawing/2014/main" id="{3794B98B-8F2C-F03B-A79B-655973A458A6}"/>
              </a:ext>
            </a:extLst>
          </p:cNvPr>
          <p:cNvSpPr txBox="1">
            <a:spLocks/>
          </p:cNvSpPr>
          <p:nvPr/>
        </p:nvSpPr>
        <p:spPr>
          <a:xfrm>
            <a:off x="705478" y="725897"/>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endParaRPr lang="en-US" sz="4000" dirty="0">
              <a:latin typeface="Calibri Light" panose="020F0302020204030204" pitchFamily="34" charset="0"/>
              <a:cs typeface="Calibri Light" panose="020F0302020204030204" pitchFamily="34" charset="0"/>
            </a:endParaRPr>
          </a:p>
        </p:txBody>
      </p:sp>
      <p:pic>
        <p:nvPicPr>
          <p:cNvPr id="2" name="Content Placeholder 3">
            <a:extLst>
              <a:ext uri="{FF2B5EF4-FFF2-40B4-BE49-F238E27FC236}">
                <a16:creationId xmlns:a16="http://schemas.microsoft.com/office/drawing/2014/main" id="{05E4698A-3DD1-3B1D-9060-26FFEA482425}"/>
              </a:ext>
            </a:extLst>
          </p:cNvPr>
          <p:cNvPicPr>
            <a:picLocks noChangeAspect="1"/>
          </p:cNvPicPr>
          <p:nvPr/>
        </p:nvPicPr>
        <p:blipFill rotWithShape="1">
          <a:blip r:embed="rId7">
            <a:extLst>
              <a:ext uri="{28A0092B-C50C-407E-A947-70E740481C1C}">
                <a14:useLocalDpi xmlns:a14="http://schemas.microsoft.com/office/drawing/2010/main" val="0"/>
              </a:ext>
            </a:extLst>
          </a:blip>
          <a:srcRect r="1757" b="11504"/>
          <a:stretch/>
        </p:blipFill>
        <p:spPr bwMode="auto">
          <a:xfrm>
            <a:off x="6998250" y="3843815"/>
            <a:ext cx="3515762" cy="2632261"/>
          </a:xfrm>
          <a:prstGeom prst="rect">
            <a:avLst/>
          </a:prstGeom>
          <a:ln>
            <a:noFill/>
          </a:ln>
          <a:extLst>
            <a:ext uri="{53640926-AAD7-44D8-BBD7-CCE9431645EC}">
              <a14:shadowObscured xmlns:a14="http://schemas.microsoft.com/office/drawing/2010/main"/>
            </a:ext>
          </a:extLst>
        </p:spPr>
      </p:pic>
      <p:sp>
        <p:nvSpPr>
          <p:cNvPr id="3" name="Text Box 1">
            <a:extLst>
              <a:ext uri="{FF2B5EF4-FFF2-40B4-BE49-F238E27FC236}">
                <a16:creationId xmlns:a16="http://schemas.microsoft.com/office/drawing/2014/main" id="{371B2D23-43C4-734C-B4AC-BC6F5FA77FEF}"/>
              </a:ext>
            </a:extLst>
          </p:cNvPr>
          <p:cNvSpPr txBox="1"/>
          <p:nvPr/>
        </p:nvSpPr>
        <p:spPr>
          <a:xfrm>
            <a:off x="6998250" y="6456761"/>
            <a:ext cx="4479109"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10: Solution Network Diagram [24]</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369529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E6763-4096-170C-91C3-5568F8A1A9FE}"/>
              </a:ext>
            </a:extLst>
          </p:cNvPr>
          <p:cNvPicPr>
            <a:picLocks noChangeAspect="1"/>
          </p:cNvPicPr>
          <p:nvPr/>
        </p:nvPicPr>
        <p:blipFill rotWithShape="1">
          <a:blip r:embed="rId3">
            <a:extLst>
              <a:ext uri="{28A0092B-C50C-407E-A947-70E740481C1C}">
                <a14:useLocalDpi xmlns:a14="http://schemas.microsoft.com/office/drawing/2010/main" val="0"/>
              </a:ext>
            </a:extLst>
          </a:blip>
          <a:srcRect b="7744"/>
          <a:stretch/>
        </p:blipFill>
        <p:spPr bwMode="auto">
          <a:xfrm>
            <a:off x="8028764" y="1932887"/>
            <a:ext cx="3848125" cy="324165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9FEAC3F-D569-B83C-760C-E377C6EC743B}"/>
              </a:ext>
            </a:extLst>
          </p:cNvPr>
          <p:cNvSpPr txBox="1"/>
          <p:nvPr/>
        </p:nvSpPr>
        <p:spPr>
          <a:xfrm>
            <a:off x="2" y="2093219"/>
            <a:ext cx="8028762" cy="4893647"/>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Based on the sizes of all hardware components, an outer casing will be designed to hold and protect the hardware [24], [30]. </a:t>
            </a:r>
          </a:p>
          <a:p>
            <a:pPr marL="342900" indent="-342900">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This casing </a:t>
            </a:r>
            <a:r>
              <a:rPr lang="en-US" sz="2400" dirty="0">
                <a:latin typeface="Calibri" panose="020F0502020204030204" pitchFamily="34" charset="0"/>
                <a:ea typeface="Calibri" panose="020F0502020204030204" pitchFamily="34" charset="0"/>
                <a:cs typeface="Calibri" panose="020F0502020204030204" pitchFamily="34" charset="0"/>
              </a:rPr>
              <a:t>will</a:t>
            </a:r>
            <a:r>
              <a:rPr lang="en-US" sz="2400" dirty="0">
                <a:effectLst/>
                <a:latin typeface="Calibri" panose="020F0502020204030204" pitchFamily="34" charset="0"/>
                <a:ea typeface="Calibri" panose="020F0502020204030204" pitchFamily="34" charset="0"/>
                <a:cs typeface="Calibri" panose="020F0502020204030204" pitchFamily="34" charset="0"/>
              </a:rPr>
              <a:t> then be placed over streetlights in the PSA, especially near rubbish collection areas, rubbish bins, and vacant bushland [25].</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How many?: </a:t>
            </a:r>
            <a:r>
              <a:rPr lang="en-US" sz="2400" dirty="0">
                <a:effectLst/>
                <a:latin typeface="Calibri" panose="020F0502020204030204" pitchFamily="34" charset="0"/>
                <a:ea typeface="Calibri" panose="020F0502020204030204" pitchFamily="34" charset="0"/>
                <a:cs typeface="Calibri" panose="020F0502020204030204" pitchFamily="34" charset="0"/>
              </a:rPr>
              <a:t>28 systems on 28 streetlights will be installed</a:t>
            </a:r>
          </a:p>
          <a:p>
            <a:endParaRPr lang="en-US" sz="2400" dirty="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accent1"/>
                </a:solidFill>
                <a:latin typeface="Calibri" panose="020F0502020204030204" pitchFamily="34" charset="0"/>
                <a:ea typeface="Calibri" panose="020F0502020204030204" pitchFamily="34" charset="0"/>
                <a:cs typeface="Calibri" panose="020F0502020204030204" pitchFamily="34" charset="0"/>
              </a:rPr>
              <a:t>Who?: </a:t>
            </a:r>
            <a:r>
              <a:rPr lang="en-US" sz="2400" dirty="0">
                <a:latin typeface="Calibri" panose="020F0502020204030204" pitchFamily="34" charset="0"/>
                <a:ea typeface="Calibri" panose="020F0502020204030204" pitchFamily="34" charset="0"/>
                <a:cs typeface="Calibri" panose="020F0502020204030204" pitchFamily="34" charset="0"/>
              </a:rPr>
              <a:t>Rpi will be set up by a software engineer, and physical installation on streetlights will be handled by HC electricians.</a:t>
            </a:r>
            <a:endParaRPr lang="en-TR" sz="2400" dirty="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5D619D0E-00B0-A345-1376-92A34B910FE7}"/>
              </a:ext>
            </a:extLst>
          </p:cNvPr>
          <p:cNvSpPr>
            <a:spLocks noGrp="1"/>
          </p:cNvSpPr>
          <p:nvPr>
            <p:ph type="title"/>
          </p:nvPr>
        </p:nvSpPr>
        <p:spPr>
          <a:xfrm>
            <a:off x="705478" y="-225316"/>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8" name="Slide Number Placeholder 7">
            <a:extLst>
              <a:ext uri="{FF2B5EF4-FFF2-40B4-BE49-F238E27FC236}">
                <a16:creationId xmlns:a16="http://schemas.microsoft.com/office/drawing/2014/main" id="{44B4C81A-1DB0-7BE9-22DD-31E1699ADF95}"/>
              </a:ext>
            </a:extLst>
          </p:cNvPr>
          <p:cNvSpPr>
            <a:spLocks noGrp="1"/>
          </p:cNvSpPr>
          <p:nvPr>
            <p:ph type="sldNum" sz="quarter" idx="12"/>
          </p:nvPr>
        </p:nvSpPr>
        <p:spPr/>
        <p:txBody>
          <a:bodyPr/>
          <a:lstStyle/>
          <a:p>
            <a:fld id="{1DF045EC-48BF-BA44-998E-8ED3EE7B226A}" type="slidenum">
              <a:rPr lang="en-US" smtClean="0"/>
              <a:t>23</a:t>
            </a:fld>
            <a:endParaRPr lang="en-US"/>
          </a:p>
        </p:txBody>
      </p:sp>
      <p:sp>
        <p:nvSpPr>
          <p:cNvPr id="13" name="Content Placeholder 2">
            <a:extLst>
              <a:ext uri="{FF2B5EF4-FFF2-40B4-BE49-F238E27FC236}">
                <a16:creationId xmlns:a16="http://schemas.microsoft.com/office/drawing/2014/main" id="{8DB97164-8DD8-F8C4-CC8A-F9485CDE26D8}"/>
              </a:ext>
            </a:extLst>
          </p:cNvPr>
          <p:cNvSpPr txBox="1">
            <a:spLocks/>
          </p:cNvSpPr>
          <p:nvPr/>
        </p:nvSpPr>
        <p:spPr>
          <a:xfrm>
            <a:off x="705478" y="882043"/>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3.2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a:t>
            </a:r>
            <a:endParaRPr lang="en-US" sz="4000" dirty="0">
              <a:latin typeface="Calibri Light" panose="020F0302020204030204" pitchFamily="34" charset="0"/>
              <a:cs typeface="Calibri Light" panose="020F0302020204030204" pitchFamily="34" charset="0"/>
            </a:endParaRPr>
          </a:p>
        </p:txBody>
      </p:sp>
      <p:sp>
        <p:nvSpPr>
          <p:cNvPr id="14" name="Text Box 1">
            <a:extLst>
              <a:ext uri="{FF2B5EF4-FFF2-40B4-BE49-F238E27FC236}">
                <a16:creationId xmlns:a16="http://schemas.microsoft.com/office/drawing/2014/main" id="{987E0DE6-1CCE-D074-E5BA-0C7F5F2B10ED}"/>
              </a:ext>
            </a:extLst>
          </p:cNvPr>
          <p:cNvSpPr txBox="1"/>
          <p:nvPr/>
        </p:nvSpPr>
        <p:spPr>
          <a:xfrm>
            <a:off x="8028764" y="5329835"/>
            <a:ext cx="3848125"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11: Designed Animal Repellent System Outer Casing [24]</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1921228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81FBA1-F9C7-D74A-618D-01CB45FDE0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0856" y="1696778"/>
            <a:ext cx="3924323" cy="2799260"/>
          </a:xfrm>
          <a:prstGeom prst="rect">
            <a:avLst/>
          </a:prstGeom>
        </p:spPr>
      </p:pic>
      <p:sp>
        <p:nvSpPr>
          <p:cNvPr id="12" name="Title 1">
            <a:extLst>
              <a:ext uri="{FF2B5EF4-FFF2-40B4-BE49-F238E27FC236}">
                <a16:creationId xmlns:a16="http://schemas.microsoft.com/office/drawing/2014/main" id="{9F148EF1-D50F-D60E-0500-9959CB18A847}"/>
              </a:ext>
            </a:extLst>
          </p:cNvPr>
          <p:cNvSpPr>
            <a:spLocks noGrp="1"/>
          </p:cNvSpPr>
          <p:nvPr>
            <p:ph type="title"/>
          </p:nvPr>
        </p:nvSpPr>
        <p:spPr>
          <a:xfrm>
            <a:off x="705478" y="-77645"/>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sp>
        <p:nvSpPr>
          <p:cNvPr id="7" name="Slide Number Placeholder 6">
            <a:extLst>
              <a:ext uri="{FF2B5EF4-FFF2-40B4-BE49-F238E27FC236}">
                <a16:creationId xmlns:a16="http://schemas.microsoft.com/office/drawing/2014/main" id="{7572B258-809C-F34C-3F42-8EF1C27BD4E5}"/>
              </a:ext>
            </a:extLst>
          </p:cNvPr>
          <p:cNvSpPr>
            <a:spLocks noGrp="1"/>
          </p:cNvSpPr>
          <p:nvPr>
            <p:ph type="sldNum" sz="quarter" idx="12"/>
          </p:nvPr>
        </p:nvSpPr>
        <p:spPr/>
        <p:txBody>
          <a:bodyPr/>
          <a:lstStyle/>
          <a:p>
            <a:fld id="{1DF045EC-48BF-BA44-998E-8ED3EE7B226A}" type="slidenum">
              <a:rPr lang="en-US" smtClean="0"/>
              <a:t>24</a:t>
            </a:fld>
            <a:endParaRPr lang="en-US"/>
          </a:p>
        </p:txBody>
      </p:sp>
      <p:sp>
        <p:nvSpPr>
          <p:cNvPr id="8" name="TextBox 7">
            <a:extLst>
              <a:ext uri="{FF2B5EF4-FFF2-40B4-BE49-F238E27FC236}">
                <a16:creationId xmlns:a16="http://schemas.microsoft.com/office/drawing/2014/main" id="{302964BA-21A2-818C-8E22-1D6009E5E8D9}"/>
              </a:ext>
            </a:extLst>
          </p:cNvPr>
          <p:cNvSpPr txBox="1"/>
          <p:nvPr/>
        </p:nvSpPr>
        <p:spPr>
          <a:xfrm>
            <a:off x="705478" y="2181245"/>
            <a:ext cx="6438078" cy="2677656"/>
          </a:xfrm>
          <a:prstGeom prst="rect">
            <a:avLst/>
          </a:prstGeom>
          <a:noFill/>
        </p:spPr>
        <p:txBody>
          <a:bodyPr wrap="square">
            <a:spAutoFit/>
          </a:bodyPr>
          <a:lstStyle/>
          <a:p>
            <a:r>
              <a:rPr lang="en-US" sz="2400" dirty="0">
                <a:latin typeface="Calibri Light" panose="020F0302020204030204" pitchFamily="34" charset="0"/>
                <a:cs typeface="Calibri Light" panose="020F0302020204030204" pitchFamily="34" charset="0"/>
              </a:rPr>
              <a:t>System Components </a:t>
            </a:r>
            <a:r>
              <a:rPr lang="en-TR" sz="2400" dirty="0">
                <a:latin typeface="Calibri Light" panose="020F0302020204030204" pitchFamily="34" charset="0"/>
                <a:cs typeface="Calibri Light" panose="020F0302020204030204" pitchFamily="34" charset="0"/>
              </a:rPr>
              <a:t>[31]:</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Passive infrared motion (PIR) sensors (to sense warm objects around) x 3</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Animal detection model (YOLO V3) x 1</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Camera x 1</a:t>
            </a:r>
          </a:p>
          <a:p>
            <a:pPr marL="285750" indent="-285750">
              <a:buFont typeface="Arial" panose="020B0604020202020204" pitchFamily="34" charset="0"/>
              <a:buChar char="•"/>
            </a:pPr>
            <a:r>
              <a:rPr lang="en-TR" sz="2400" dirty="0">
                <a:latin typeface="Calibri Light" panose="020F0302020204030204" pitchFamily="34" charset="0"/>
                <a:cs typeface="Calibri Light" panose="020F0302020204030204" pitchFamily="34" charset="0"/>
              </a:rPr>
              <a:t>Rpi x 1</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Light-emitting diode</a:t>
            </a:r>
            <a:r>
              <a:rPr lang="en-US" sz="2400" u="none" strike="noStrike" dirty="0">
                <a:effectLst/>
                <a:latin typeface="Calibri" panose="020F0502020204030204" pitchFamily="34" charset="0"/>
                <a:cs typeface="Calibri" panose="020F0502020204030204" pitchFamily="34" charset="0"/>
              </a:rPr>
              <a:t> (LED)</a:t>
            </a:r>
            <a:r>
              <a:rPr lang="en-TR" sz="2400" dirty="0">
                <a:latin typeface="Calibri" panose="020F0502020204030204" pitchFamily="34" charset="0"/>
                <a:cs typeface="Calibri" panose="020F0502020204030204" pitchFamily="34" charset="0"/>
              </a:rPr>
              <a:t> light strips x 3</a:t>
            </a:r>
          </a:p>
        </p:txBody>
      </p:sp>
      <p:sp>
        <p:nvSpPr>
          <p:cNvPr id="13" name="Content Placeholder 2">
            <a:extLst>
              <a:ext uri="{FF2B5EF4-FFF2-40B4-BE49-F238E27FC236}">
                <a16:creationId xmlns:a16="http://schemas.microsoft.com/office/drawing/2014/main" id="{31414573-8CB2-FD94-D1DB-086B9D1081D7}"/>
              </a:ext>
            </a:extLst>
          </p:cNvPr>
          <p:cNvSpPr txBox="1">
            <a:spLocks/>
          </p:cNvSpPr>
          <p:nvPr/>
        </p:nvSpPr>
        <p:spPr>
          <a:xfrm>
            <a:off x="705478" y="925946"/>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
        <p:nvSpPr>
          <p:cNvPr id="15" name="Rounded Rectangle 14">
            <a:extLst>
              <a:ext uri="{FF2B5EF4-FFF2-40B4-BE49-F238E27FC236}">
                <a16:creationId xmlns:a16="http://schemas.microsoft.com/office/drawing/2014/main" id="{38078866-A7AB-8DC6-186E-6651EE753C69}"/>
              </a:ext>
            </a:extLst>
          </p:cNvPr>
          <p:cNvSpPr/>
          <p:nvPr/>
        </p:nvSpPr>
        <p:spPr>
          <a:xfrm>
            <a:off x="7969017" y="4000192"/>
            <a:ext cx="2270701" cy="451786"/>
          </a:xfrm>
          <a:prstGeom prst="roundRect">
            <a:avLst>
              <a:gd name="adj" fmla="val 39919"/>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8">
            <a:extLst>
              <a:ext uri="{FF2B5EF4-FFF2-40B4-BE49-F238E27FC236}">
                <a16:creationId xmlns:a16="http://schemas.microsoft.com/office/drawing/2014/main" id="{810C629F-BAFC-8F3A-7765-1E730F04B41F}"/>
              </a:ext>
            </a:extLst>
          </p:cNvPr>
          <p:cNvSpPr txBox="1"/>
          <p:nvPr/>
        </p:nvSpPr>
        <p:spPr>
          <a:xfrm>
            <a:off x="8365464" y="4053047"/>
            <a:ext cx="1475105" cy="346075"/>
          </a:xfrm>
          <a:prstGeom prst="rect">
            <a:avLst/>
          </a:prstGeom>
          <a:solidFill>
            <a:schemeClr val="accent1">
              <a:lumMod val="40000"/>
              <a:lumOff val="6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tr-T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LED LIGHT</a:t>
            </a:r>
            <a:endParaRPr lang="en-TR"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
            <a:extLst>
              <a:ext uri="{FF2B5EF4-FFF2-40B4-BE49-F238E27FC236}">
                <a16:creationId xmlns:a16="http://schemas.microsoft.com/office/drawing/2014/main" id="{3D72908F-0D87-1A6D-FF92-7B5FAC2DF953}"/>
              </a:ext>
            </a:extLst>
          </p:cNvPr>
          <p:cNvSpPr txBox="1"/>
          <p:nvPr/>
        </p:nvSpPr>
        <p:spPr>
          <a:xfrm>
            <a:off x="7140856" y="4538970"/>
            <a:ext cx="4402001" cy="27699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12: System Architecture Block Diagram [31]</a:t>
            </a:r>
            <a:endParaRPr lang="en-TR" sz="1600" dirty="0">
              <a:effectLst/>
              <a:latin typeface="Calibri Light" panose="020F03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398CA6CD-772F-D88A-B33E-CD86727C0954}"/>
              </a:ext>
            </a:extLst>
          </p:cNvPr>
          <p:cNvPicPr>
            <a:picLocks noChangeAspect="1"/>
          </p:cNvPicPr>
          <p:nvPr/>
        </p:nvPicPr>
        <p:blipFill rotWithShape="1">
          <a:blip r:embed="rId3">
            <a:extLst>
              <a:ext uri="{28A0092B-C50C-407E-A947-70E740481C1C}">
                <a14:useLocalDpi xmlns:a14="http://schemas.microsoft.com/office/drawing/2010/main" val="0"/>
              </a:ext>
            </a:extLst>
          </a:blip>
          <a:srcRect b="32127"/>
          <a:stretch/>
        </p:blipFill>
        <p:spPr bwMode="auto">
          <a:xfrm>
            <a:off x="705478" y="4815969"/>
            <a:ext cx="5941687" cy="1562100"/>
          </a:xfrm>
          <a:prstGeom prst="rect">
            <a:avLst/>
          </a:prstGeom>
          <a:ln>
            <a:noFill/>
          </a:ln>
          <a:extLst>
            <a:ext uri="{53640926-AAD7-44D8-BBD7-CCE9431645EC}">
              <a14:shadowObscured xmlns:a14="http://schemas.microsoft.com/office/drawing/2010/main"/>
            </a:ext>
          </a:extLst>
        </p:spPr>
      </p:pic>
      <p:sp>
        <p:nvSpPr>
          <p:cNvPr id="4" name="Text Box 1">
            <a:extLst>
              <a:ext uri="{FF2B5EF4-FFF2-40B4-BE49-F238E27FC236}">
                <a16:creationId xmlns:a16="http://schemas.microsoft.com/office/drawing/2014/main" id="{51A7BD71-ABAF-6643-5DD1-3213702BC32B}"/>
              </a:ext>
            </a:extLst>
          </p:cNvPr>
          <p:cNvSpPr txBox="1"/>
          <p:nvPr/>
        </p:nvSpPr>
        <p:spPr>
          <a:xfrm>
            <a:off x="705478" y="6378069"/>
            <a:ext cx="4479925"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13: YOLO V3 Network Architecture [31]</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1275549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91C3987-D948-F766-73F5-769C8A5A459D}"/>
              </a:ext>
            </a:extLst>
          </p:cNvPr>
          <p:cNvSpPr>
            <a:spLocks noGrp="1"/>
          </p:cNvSpPr>
          <p:nvPr>
            <p:ph type="title"/>
          </p:nvPr>
        </p:nvSpPr>
        <p:spPr>
          <a:xfrm>
            <a:off x="705478" y="-155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graphicFrame>
        <p:nvGraphicFramePr>
          <p:cNvPr id="5" name="TextBox 4">
            <a:extLst>
              <a:ext uri="{FF2B5EF4-FFF2-40B4-BE49-F238E27FC236}">
                <a16:creationId xmlns:a16="http://schemas.microsoft.com/office/drawing/2014/main" id="{FC5892CE-9EB4-C0ED-F94A-98AD6F404C88}"/>
              </a:ext>
            </a:extLst>
          </p:cNvPr>
          <p:cNvGraphicFramePr>
            <a:graphicFrameLocks noGrp="1"/>
          </p:cNvGraphicFramePr>
          <p:nvPr>
            <p:ph idx="1"/>
            <p:extLst>
              <p:ext uri="{D42A27DB-BD31-4B8C-83A1-F6EECF244321}">
                <p14:modId xmlns:p14="http://schemas.microsoft.com/office/powerpoint/2010/main" val="73009770"/>
              </p:ext>
            </p:extLst>
          </p:nvPr>
        </p:nvGraphicFramePr>
        <p:xfrm>
          <a:off x="463661" y="2362500"/>
          <a:ext cx="11264677" cy="3550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6A0C32DE-8F95-1C20-62FD-93458975602D}"/>
              </a:ext>
            </a:extLst>
          </p:cNvPr>
          <p:cNvSpPr>
            <a:spLocks noGrp="1"/>
          </p:cNvSpPr>
          <p:nvPr>
            <p:ph type="sldNum" sz="quarter" idx="12"/>
          </p:nvPr>
        </p:nvSpPr>
        <p:spPr/>
        <p:txBody>
          <a:bodyPr/>
          <a:lstStyle/>
          <a:p>
            <a:fld id="{1DF045EC-48BF-BA44-998E-8ED3EE7B226A}" type="slidenum">
              <a:rPr lang="en-US" smtClean="0"/>
              <a:t>25</a:t>
            </a:fld>
            <a:endParaRPr lang="en-US"/>
          </a:p>
        </p:txBody>
      </p:sp>
      <p:sp>
        <p:nvSpPr>
          <p:cNvPr id="21" name="Content Placeholder 2">
            <a:extLst>
              <a:ext uri="{FF2B5EF4-FFF2-40B4-BE49-F238E27FC236}">
                <a16:creationId xmlns:a16="http://schemas.microsoft.com/office/drawing/2014/main" id="{6B8D459B-2B48-1F22-76F8-00E8A837FBBA}"/>
              </a:ext>
            </a:extLst>
          </p:cNvPr>
          <p:cNvSpPr txBox="1">
            <a:spLocks/>
          </p:cNvSpPr>
          <p:nvPr/>
        </p:nvSpPr>
        <p:spPr>
          <a:xfrm>
            <a:off x="705478" y="973365"/>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7184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F4B9B21-BA2C-3F29-8E62-197F3FB7D7A1}"/>
              </a:ext>
            </a:extLst>
          </p:cNvPr>
          <p:cNvSpPr>
            <a:spLocks noGrp="1"/>
          </p:cNvSpPr>
          <p:nvPr>
            <p:ph type="title"/>
          </p:nvPr>
        </p:nvSpPr>
        <p:spPr>
          <a:xfrm>
            <a:off x="705478" y="-180552"/>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3.0 Proposed solutıons</a:t>
            </a:r>
          </a:p>
        </p:txBody>
      </p:sp>
      <p:pic>
        <p:nvPicPr>
          <p:cNvPr id="5" name="Content Placeholder 4">
            <a:extLst>
              <a:ext uri="{FF2B5EF4-FFF2-40B4-BE49-F238E27FC236}">
                <a16:creationId xmlns:a16="http://schemas.microsoft.com/office/drawing/2014/main" id="{356BCA0F-1BC8-343A-E6AD-063B06B24B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972"/>
          <a:stretch/>
        </p:blipFill>
        <p:spPr bwMode="auto">
          <a:xfrm>
            <a:off x="6662994" y="1914676"/>
            <a:ext cx="4126601" cy="4375953"/>
          </a:xfrm>
          <a:prstGeom prst="rect">
            <a:avLst/>
          </a:prstGeom>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0FD592BC-A44F-DB5D-3D74-B8E4E6D1969A}"/>
              </a:ext>
            </a:extLst>
          </p:cNvPr>
          <p:cNvSpPr>
            <a:spLocks noGrp="1"/>
          </p:cNvSpPr>
          <p:nvPr>
            <p:ph type="sldNum" sz="quarter" idx="12"/>
          </p:nvPr>
        </p:nvSpPr>
        <p:spPr/>
        <p:txBody>
          <a:bodyPr/>
          <a:lstStyle/>
          <a:p>
            <a:fld id="{1DF045EC-48BF-BA44-998E-8ED3EE7B226A}" type="slidenum">
              <a:rPr lang="en-US" smtClean="0"/>
              <a:t>26</a:t>
            </a:fld>
            <a:endParaRPr lang="en-US"/>
          </a:p>
        </p:txBody>
      </p:sp>
      <p:sp>
        <p:nvSpPr>
          <p:cNvPr id="13" name="Content Placeholder 2">
            <a:extLst>
              <a:ext uri="{FF2B5EF4-FFF2-40B4-BE49-F238E27FC236}">
                <a16:creationId xmlns:a16="http://schemas.microsoft.com/office/drawing/2014/main" id="{D7C96DE4-6120-4F3A-02BA-FA186D5A1C57}"/>
              </a:ext>
            </a:extLst>
          </p:cNvPr>
          <p:cNvSpPr txBox="1">
            <a:spLocks/>
          </p:cNvSpPr>
          <p:nvPr/>
        </p:nvSpPr>
        <p:spPr>
          <a:xfrm>
            <a:off x="705478" y="646985"/>
            <a:ext cx="11486522" cy="1419004"/>
          </a:xfrm>
          <a:prstGeom prst="rect">
            <a:avLst/>
          </a:prstGeom>
        </p:spPr>
        <p:txBody>
          <a:bodyPr vert="horz" lIns="91440" tIns="45720" rIns="91440" bIns="45720" rtlCol="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3.3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a:t>
            </a:r>
            <a:endParaRPr lang="en-US" sz="4000" dirty="0">
              <a:latin typeface="Calibri Light" panose="020F0302020204030204" pitchFamily="34" charset="0"/>
              <a:cs typeface="Calibri Light" panose="020F0302020204030204" pitchFamily="34" charset="0"/>
            </a:endParaRPr>
          </a:p>
        </p:txBody>
      </p:sp>
      <p:sp>
        <p:nvSpPr>
          <p:cNvPr id="15" name="Text Box 1">
            <a:extLst>
              <a:ext uri="{FF2B5EF4-FFF2-40B4-BE49-F238E27FC236}">
                <a16:creationId xmlns:a16="http://schemas.microsoft.com/office/drawing/2014/main" id="{4CCF9D41-7D88-6642-839E-EEB94C7F3B81}"/>
              </a:ext>
            </a:extLst>
          </p:cNvPr>
          <p:cNvSpPr txBox="1"/>
          <p:nvPr/>
        </p:nvSpPr>
        <p:spPr>
          <a:xfrm>
            <a:off x="6662993" y="6290629"/>
            <a:ext cx="4126601" cy="39814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dirty="0">
                <a:effectLst/>
                <a:latin typeface="Calibri Light" panose="020F0302020204030204" pitchFamily="34" charset="0"/>
                <a:ea typeface="Calibri" panose="020F0502020204030204" pitchFamily="34" charset="0"/>
                <a:cs typeface="Calibri Light" panose="020F0302020204030204" pitchFamily="34" charset="0"/>
              </a:rPr>
              <a:t>Fig. 14: Flow Chart for System [31]</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 name="Text Box 8">
            <a:extLst>
              <a:ext uri="{FF2B5EF4-FFF2-40B4-BE49-F238E27FC236}">
                <a16:creationId xmlns:a16="http://schemas.microsoft.com/office/drawing/2014/main" id="{0446F073-6425-C405-7E6A-30EB1850481D}"/>
              </a:ext>
            </a:extLst>
          </p:cNvPr>
          <p:cNvSpPr txBox="1"/>
          <p:nvPr/>
        </p:nvSpPr>
        <p:spPr>
          <a:xfrm>
            <a:off x="7681906" y="5931051"/>
            <a:ext cx="1429701" cy="269571"/>
          </a:xfrm>
          <a:prstGeom prst="rect">
            <a:avLst/>
          </a:prstGeom>
          <a:solidFill>
            <a:schemeClr val="accent1">
              <a:lumMod val="40000"/>
              <a:lumOff val="6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tr-TR"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LED LIGHT</a:t>
            </a:r>
            <a:endParaRPr lang="en-TR"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F66339D-C2FF-A611-7137-BC9808D3D23C}"/>
              </a:ext>
            </a:extLst>
          </p:cNvPr>
          <p:cNvSpPr txBox="1"/>
          <p:nvPr/>
        </p:nvSpPr>
        <p:spPr>
          <a:xfrm>
            <a:off x="138545" y="2354830"/>
            <a:ext cx="6524448" cy="3724096"/>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accent1"/>
                </a:solidFill>
                <a:latin typeface="Calibri" panose="020F0502020204030204" pitchFamily="34" charset="0"/>
                <a:cs typeface="Calibri" panose="020F0502020204030204" pitchFamily="34" charset="0"/>
              </a:rPr>
              <a:t>Who? </a:t>
            </a:r>
          </a:p>
          <a:p>
            <a:r>
              <a:rPr lang="en-US" sz="2800" dirty="0">
                <a:latin typeface="Calibri" panose="020F0502020204030204" pitchFamily="34" charset="0"/>
                <a:cs typeface="Calibri" panose="020F0502020204030204" pitchFamily="34" charset="0"/>
              </a:rPr>
              <a:t>A software engineer will set up Rpi modules with the necessary software; HC electricians will do the physical installation.</a:t>
            </a:r>
          </a:p>
          <a:p>
            <a:endParaRPr lang="en-US"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solidFill>
                  <a:schemeClr val="accent1"/>
                </a:solidFill>
                <a:latin typeface="Calibri" panose="020F0502020204030204" pitchFamily="34" charset="0"/>
                <a:cs typeface="Calibri" panose="020F0502020204030204" pitchFamily="34" charset="0"/>
              </a:rPr>
              <a:t>How Many? </a:t>
            </a:r>
          </a:p>
          <a:p>
            <a:r>
              <a:rPr lang="en-US" sz="2800" dirty="0">
                <a:latin typeface="Calibri" panose="020F0502020204030204" pitchFamily="34" charset="0"/>
                <a:cs typeface="Calibri" panose="020F0502020204030204" pitchFamily="34" charset="0"/>
              </a:rPr>
              <a:t>28 systems will be installed in the PSA.</a:t>
            </a:r>
          </a:p>
          <a:p>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099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9E21-D7D7-ABF2-B4C6-2DDA49502934}"/>
              </a:ext>
            </a:extLst>
          </p:cNvPr>
          <p:cNvSpPr>
            <a:spLocks noGrp="1"/>
          </p:cNvSpPr>
          <p:nvPr>
            <p:ph type="title"/>
          </p:nvPr>
        </p:nvSpPr>
        <p:spPr>
          <a:xfrm>
            <a:off x="6759859" y="1607574"/>
            <a:ext cx="4798142" cy="3642851"/>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4.0 criteria for assessing solutions</a:t>
            </a:r>
          </a:p>
        </p:txBody>
      </p:sp>
      <p:sp>
        <p:nvSpPr>
          <p:cNvPr id="4" name="Slide Number Placeholder 3">
            <a:extLst>
              <a:ext uri="{FF2B5EF4-FFF2-40B4-BE49-F238E27FC236}">
                <a16:creationId xmlns:a16="http://schemas.microsoft.com/office/drawing/2014/main" id="{A5E9F80A-07A9-4F14-D4D2-CF73AF8765DA}"/>
              </a:ext>
            </a:extLst>
          </p:cNvPr>
          <p:cNvSpPr>
            <a:spLocks noGrp="1"/>
          </p:cNvSpPr>
          <p:nvPr>
            <p:ph type="sldNum" sz="quarter" idx="12"/>
          </p:nvPr>
        </p:nvSpPr>
        <p:spPr/>
        <p:txBody>
          <a:bodyPr/>
          <a:lstStyle/>
          <a:p>
            <a:fld id="{1DF045EC-48BF-BA44-998E-8ED3EE7B226A}" type="slidenum">
              <a:rPr lang="en-US" smtClean="0"/>
              <a:t>27</a:t>
            </a:fld>
            <a:endParaRPr lang="en-US"/>
          </a:p>
        </p:txBody>
      </p:sp>
      <p:pic>
        <p:nvPicPr>
          <p:cNvPr id="8" name="Graphic 5" descr="Checkmark">
            <a:extLst>
              <a:ext uri="{FF2B5EF4-FFF2-40B4-BE49-F238E27FC236}">
                <a16:creationId xmlns:a16="http://schemas.microsoft.com/office/drawing/2014/main" id="{93654DA3-93B3-B53D-7780-5138D4B92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4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A584-F4B3-3248-2918-1812E098F81A}"/>
              </a:ext>
            </a:extLst>
          </p:cNvPr>
          <p:cNvSpPr>
            <a:spLocks noGrp="1"/>
          </p:cNvSpPr>
          <p:nvPr>
            <p:ph type="title"/>
          </p:nvPr>
        </p:nvSpPr>
        <p:spPr>
          <a:xfrm>
            <a:off x="7607658" y="643466"/>
            <a:ext cx="4424507" cy="5571065"/>
          </a:xfrm>
        </p:spPr>
        <p:txBody>
          <a:bodyPr vert="horz" lIns="91440" tIns="45720" rIns="91440" bIns="45720" rtlCol="0" anchor="ctr">
            <a:normAutofit/>
          </a:bodyPr>
          <a:lstStyle/>
          <a:p>
            <a:pPr algn="ctr"/>
            <a:r>
              <a:rPr lang="en-US" sz="4800" dirty="0">
                <a:latin typeface="Calibri Light" panose="020F0302020204030204" pitchFamily="34" charset="0"/>
                <a:cs typeface="Calibri Light" panose="020F0302020204030204" pitchFamily="34" charset="0"/>
              </a:rPr>
              <a:t>4.0 Criteria for Assessing Solutions</a:t>
            </a:r>
          </a:p>
        </p:txBody>
      </p:sp>
      <p:sp>
        <p:nvSpPr>
          <p:cNvPr id="5" name="Slide Number Placeholder 4">
            <a:extLst>
              <a:ext uri="{FF2B5EF4-FFF2-40B4-BE49-F238E27FC236}">
                <a16:creationId xmlns:a16="http://schemas.microsoft.com/office/drawing/2014/main" id="{827AF39F-3B11-1F08-4FEA-900DC9581778}"/>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1DF045EC-48BF-BA44-998E-8ED3EE7B226A}" type="slidenum">
              <a:rPr lang="en-US" smtClean="0"/>
              <a:pPr>
                <a:spcAft>
                  <a:spcPts val="600"/>
                </a:spcAft>
              </a:pPr>
              <a:t>28</a:t>
            </a:fld>
            <a:endParaRPr lang="en-US"/>
          </a:p>
        </p:txBody>
      </p:sp>
      <p:graphicFrame>
        <p:nvGraphicFramePr>
          <p:cNvPr id="9" name="TextBox 5">
            <a:extLst>
              <a:ext uri="{FF2B5EF4-FFF2-40B4-BE49-F238E27FC236}">
                <a16:creationId xmlns:a16="http://schemas.microsoft.com/office/drawing/2014/main" id="{9B9E51AC-1E1D-DF2B-BE2A-4C759E80A5ED}"/>
              </a:ext>
            </a:extLst>
          </p:cNvPr>
          <p:cNvGraphicFramePr/>
          <p:nvPr>
            <p:extLst>
              <p:ext uri="{D42A27DB-BD31-4B8C-83A1-F6EECF244321}">
                <p14:modId xmlns:p14="http://schemas.microsoft.com/office/powerpoint/2010/main" val="3551568889"/>
              </p:ext>
            </p:extLst>
          </p:nvPr>
        </p:nvGraphicFramePr>
        <p:xfrm>
          <a:off x="259644" y="982133"/>
          <a:ext cx="7168445" cy="5232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8E46C07-EE8E-486C-7DD5-8821A0C537B3}"/>
              </a:ext>
            </a:extLst>
          </p:cNvPr>
          <p:cNvSpPr txBox="1"/>
          <p:nvPr/>
        </p:nvSpPr>
        <p:spPr>
          <a:xfrm>
            <a:off x="439213" y="27913"/>
            <a:ext cx="6897853" cy="1231106"/>
          </a:xfrm>
          <a:prstGeom prst="rect">
            <a:avLst/>
          </a:prstGeom>
          <a:noFill/>
        </p:spPr>
        <p:txBody>
          <a:bodyPr wrap="square" rtlCol="0">
            <a:spAutoFit/>
          </a:bodyPr>
          <a:lstStyle/>
          <a:p>
            <a:r>
              <a:rPr lang="en-TR" sz="2800" dirty="0">
                <a:latin typeface="Calibri Light" panose="020F0302020204030204" pitchFamily="34" charset="0"/>
                <a:cs typeface="Calibri Light" panose="020F0302020204030204" pitchFamily="34" charset="0"/>
              </a:rPr>
              <a:t>The engineering solutions will be assessed against three criteria</a:t>
            </a:r>
            <a:r>
              <a:rPr lang="tr-TR" sz="2800" dirty="0">
                <a:latin typeface="Calibri Light" panose="020F0302020204030204" pitchFamily="34" charset="0"/>
                <a:cs typeface="Calibri Light" panose="020F0302020204030204" pitchFamily="34" charset="0"/>
              </a:rPr>
              <a:t>:</a:t>
            </a:r>
          </a:p>
          <a:p>
            <a:endParaRPr lang="en-US" dirty="0"/>
          </a:p>
        </p:txBody>
      </p:sp>
    </p:spTree>
    <p:extLst>
      <p:ext uri="{BB962C8B-B14F-4D97-AF65-F5344CB8AC3E}">
        <p14:creationId xmlns:p14="http://schemas.microsoft.com/office/powerpoint/2010/main" val="195488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DEB3ECA-3D2C-8776-BD54-1B1E1C82D3E4}"/>
              </a:ext>
            </a:extLst>
          </p:cNvPr>
          <p:cNvGraphicFramePr>
            <a:graphicFrameLocks noGrp="1"/>
          </p:cNvGraphicFramePr>
          <p:nvPr>
            <p:extLst>
              <p:ext uri="{D42A27DB-BD31-4B8C-83A1-F6EECF244321}">
                <p14:modId xmlns:p14="http://schemas.microsoft.com/office/powerpoint/2010/main" val="80978583"/>
              </p:ext>
            </p:extLst>
          </p:nvPr>
        </p:nvGraphicFramePr>
        <p:xfrm>
          <a:off x="608012" y="2495601"/>
          <a:ext cx="10972800" cy="347472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726361707"/>
                    </a:ext>
                  </a:extLst>
                </a:gridCol>
                <a:gridCol w="3657600">
                  <a:extLst>
                    <a:ext uri="{9D8B030D-6E8A-4147-A177-3AD203B41FA5}">
                      <a16:colId xmlns:a16="http://schemas.microsoft.com/office/drawing/2014/main" val="785077025"/>
                    </a:ext>
                  </a:extLst>
                </a:gridCol>
                <a:gridCol w="3657600">
                  <a:extLst>
                    <a:ext uri="{9D8B030D-6E8A-4147-A177-3AD203B41FA5}">
                      <a16:colId xmlns:a16="http://schemas.microsoft.com/office/drawing/2014/main" val="55213464"/>
                    </a:ext>
                  </a:extLst>
                </a:gridCol>
              </a:tblGrid>
              <a:tr h="76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bg1"/>
                          </a:solidFill>
                          <a:latin typeface="Calibri Light" panose="020F0302020204030204" pitchFamily="34" charset="0"/>
                          <a:cs typeface="Calibri Light" panose="020F0302020204030204" pitchFamily="34" charset="0"/>
                        </a:rPr>
                        <a:t>Kinect-Based Deterrent System with an Odor-Repellent</a:t>
                      </a:r>
                      <a:endParaRPr lang="en-US" b="0" i="0" noProof="0" dirty="0">
                        <a:solidFill>
                          <a:schemeClr val="bg1"/>
                        </a:solidFill>
                        <a:latin typeface="Calibri Light" panose="020F0302020204030204" pitchFamily="34" charset="0"/>
                        <a:cs typeface="Calibri Light" panose="020F0302020204030204" pitchFamily="34" charset="0"/>
                      </a:endParaRPr>
                    </a:p>
                    <a:p>
                      <a:pPr algn="l"/>
                      <a:endParaRPr lang="en-TR" b="0" i="0" noProof="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bg1"/>
                          </a:solidFill>
                          <a:latin typeface="Calibri Light" panose="020F0302020204030204" pitchFamily="34" charset="0"/>
                          <a:cs typeface="Calibri Light" panose="020F0302020204030204" pitchFamily="34" charset="0"/>
                        </a:rPr>
                        <a:t>Machine Learning-Based Acoustic Deterrent System</a:t>
                      </a:r>
                      <a:endParaRPr lang="en-US" b="0" i="0" noProof="0" dirty="0">
                        <a:solidFill>
                          <a:schemeClr val="bg1"/>
                        </a:solidFill>
                        <a:latin typeface="Calibri Light" panose="020F0302020204030204" pitchFamily="34" charset="0"/>
                        <a:cs typeface="Calibri Light" panose="020F0302020204030204" pitchFamily="34" charset="0"/>
                      </a:endParaRPr>
                    </a:p>
                    <a:p>
                      <a:pPr algn="l"/>
                      <a:endParaRPr lang="en-TR" b="0" i="0" noProof="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bg1"/>
                          </a:solidFill>
                          <a:latin typeface="Calibri Light" panose="020F0302020204030204" pitchFamily="34" charset="0"/>
                          <a:cs typeface="Calibri Light" panose="020F0302020204030204" pitchFamily="34" charset="0"/>
                        </a:rPr>
                        <a:t>Sensor and Artificial Intelligence-Based Visual Deterrent System</a:t>
                      </a:r>
                      <a:endParaRPr lang="en-US" b="0" i="0" noProof="0" dirty="0">
                        <a:solidFill>
                          <a:schemeClr val="bg1"/>
                        </a:solidFill>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3646871359"/>
                  </a:ext>
                </a:extLst>
              </a:tr>
              <a:tr h="2362202">
                <a:tc>
                  <a:txBody>
                    <a:bodyPr/>
                    <a:lstStyle/>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To verify the system’s operational functionality [18]</a:t>
                      </a:r>
                    </a:p>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To evaluate the time and labor required for the system’s construction [20]</a:t>
                      </a:r>
                    </a:p>
                    <a:p>
                      <a:pPr marL="285750" indent="-285750" algn="l">
                        <a:buFont typeface="Arial" panose="020B0604020202020204" pitchFamily="34" charset="0"/>
                        <a:buChar char="•"/>
                      </a:pPr>
                      <a:r>
                        <a:rPr lang="en-TR" b="0" i="0" noProof="0" dirty="0">
                          <a:latin typeface="Calibri Light" panose="020F0302020204030204" pitchFamily="34" charset="0"/>
                          <a:cs typeface="Calibri Light" panose="020F0302020204030204" pitchFamily="34" charset="0"/>
                        </a:rPr>
                        <a:t>To assess the system </a:t>
                      </a:r>
                      <a:r>
                        <a:rPr lang="en-US" b="0" i="0" noProof="0" dirty="0">
                          <a:latin typeface="Calibri Light" panose="020F0302020204030204" pitchFamily="34" charset="0"/>
                          <a:cs typeface="Calibri Light" panose="020F0302020204030204" pitchFamily="34" charset="0"/>
                        </a:rPr>
                        <a:t>installation locations to avoid disturbing PSA residents [34]</a:t>
                      </a:r>
                      <a:endParaRPr lang="en-TR" b="0" i="0" noProof="0" dirty="0">
                        <a:latin typeface="Calibri Light" panose="020F0302020204030204" pitchFamily="34" charset="0"/>
                        <a:cs typeface="Calibri Light" panose="020F0302020204030204" pitchFamily="34" charset="0"/>
                      </a:endParaRPr>
                    </a:p>
                    <a:p>
                      <a:pPr marL="285750" indent="-285750" algn="l">
                        <a:buFont typeface="Arial" panose="020B0604020202020204" pitchFamily="34" charset="0"/>
                        <a:buChar char="•"/>
                      </a:pPr>
                      <a:endParaRPr lang="en-TR" b="0" i="0" noProof="0" dirty="0">
                        <a:latin typeface="Calibri Light" panose="020F0302020204030204" pitchFamily="34" charset="0"/>
                        <a:cs typeface="Calibri Light" panose="020F0302020204030204" pitchFamily="34" charset="0"/>
                      </a:endParaRPr>
                    </a:p>
                  </a:txBody>
                  <a:tcPr/>
                </a:tc>
                <a:tc>
                  <a:txBody>
                    <a:bodyPr/>
                    <a:lstStyle/>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check the performance of the organization [24], [25]</a:t>
                      </a:r>
                    </a:p>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estimate the amount of time and work needed to build the structure  [26]</a:t>
                      </a:r>
                    </a:p>
                    <a:p>
                      <a:pPr algn="l"/>
                      <a:endParaRPr lang="en-TR" b="0" i="0" noProof="0" dirty="0">
                        <a:latin typeface="Calibri Light" panose="020F0302020204030204" pitchFamily="34" charset="0"/>
                        <a:cs typeface="Calibri Light" panose="020F0302020204030204" pitchFamily="34" charset="0"/>
                      </a:endParaRPr>
                    </a:p>
                  </a:txBody>
                  <a:tcPr/>
                </a:tc>
                <a:tc>
                  <a:txBody>
                    <a:bodyPr/>
                    <a:lstStyle/>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control the functionality of the system’s operation [31], [33]</a:t>
                      </a:r>
                    </a:p>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calculate how much time and work will be needed to build the organization [33]</a:t>
                      </a:r>
                    </a:p>
                    <a:p>
                      <a:pPr marL="285750" indent="-285750" algn="l">
                        <a:buFont typeface="Arial" panose="020B0604020202020204" pitchFamily="34" charset="0"/>
                        <a:buChar char="•"/>
                      </a:pPr>
                      <a:r>
                        <a:rPr lang="en-US" b="0" i="0" noProof="0" dirty="0">
                          <a:latin typeface="Calibri Light" panose="020F0302020204030204" pitchFamily="34" charset="0"/>
                          <a:cs typeface="Calibri Light" panose="020F0302020204030204" pitchFamily="34" charset="0"/>
                        </a:rPr>
                        <a:t>To prevent disturbing PSA inhabitants, the system installation locations are evaluated [34]</a:t>
                      </a:r>
                      <a:endParaRPr lang="en-TR" b="0" i="0" noProof="0" dirty="0">
                        <a:latin typeface="Calibri Light" panose="020F0302020204030204" pitchFamily="34" charset="0"/>
                        <a:cs typeface="Calibri Light" panose="020F0302020204030204" pitchFamily="34" charset="0"/>
                      </a:endParaRPr>
                    </a:p>
                    <a:p>
                      <a:pPr algn="l"/>
                      <a:endParaRPr lang="en-TR" b="0" i="0" noProof="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9" name="Title 1">
            <a:extLst>
              <a:ext uri="{FF2B5EF4-FFF2-40B4-BE49-F238E27FC236}">
                <a16:creationId xmlns:a16="http://schemas.microsoft.com/office/drawing/2014/main" id="{3A145833-981C-E5DC-1230-5870FB26C4DC}"/>
              </a:ext>
            </a:extLst>
          </p:cNvPr>
          <p:cNvSpPr>
            <a:spLocks noGrp="1"/>
          </p:cNvSpPr>
          <p:nvPr>
            <p:ph type="title"/>
          </p:nvPr>
        </p:nvSpPr>
        <p:spPr>
          <a:xfrm>
            <a:off x="595423" y="424249"/>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80D29DAA-E7EF-DB5D-E3BC-6C95BE8F3953}"/>
              </a:ext>
            </a:extLst>
          </p:cNvPr>
          <p:cNvSpPr>
            <a:spLocks noGrp="1"/>
          </p:cNvSpPr>
          <p:nvPr>
            <p:ph type="sldNum" sz="quarter" idx="12"/>
          </p:nvPr>
        </p:nvSpPr>
        <p:spPr/>
        <p:txBody>
          <a:bodyPr/>
          <a:lstStyle/>
          <a:p>
            <a:fld id="{1DF045EC-48BF-BA44-998E-8ED3EE7B226A}" type="slidenum">
              <a:rPr lang="en-US" smtClean="0"/>
              <a:t>29</a:t>
            </a:fld>
            <a:endParaRPr lang="en-US"/>
          </a:p>
        </p:txBody>
      </p:sp>
      <p:sp>
        <p:nvSpPr>
          <p:cNvPr id="12" name="TextBox 11">
            <a:extLst>
              <a:ext uri="{FF2B5EF4-FFF2-40B4-BE49-F238E27FC236}">
                <a16:creationId xmlns:a16="http://schemas.microsoft.com/office/drawing/2014/main" id="{1D59595F-E2AC-03F4-178A-BB8EF5E72919}"/>
              </a:ext>
            </a:extLst>
          </p:cNvPr>
          <p:cNvSpPr txBox="1"/>
          <p:nvPr/>
        </p:nvSpPr>
        <p:spPr>
          <a:xfrm>
            <a:off x="595423" y="1419718"/>
            <a:ext cx="9633098" cy="1138773"/>
          </a:xfrm>
          <a:prstGeom prst="rect">
            <a:avLst/>
          </a:prstGeom>
          <a:noFill/>
        </p:spPr>
        <p:txBody>
          <a:bodyPr wrap="square" rtlCol="0">
            <a:spAutoFit/>
          </a:bodyPr>
          <a:lstStyle/>
          <a:p>
            <a:pPr marL="0" indent="0">
              <a:buNone/>
            </a:pPr>
            <a:r>
              <a:rPr lang="en-US" sz="4000" dirty="0">
                <a:latin typeface="Calibri Light" panose="020F0302020204030204" pitchFamily="34" charset="0"/>
                <a:cs typeface="Calibri Light" panose="020F0302020204030204" pitchFamily="34" charset="0"/>
              </a:rPr>
              <a:t>4.1 FEASIBILITY</a:t>
            </a:r>
          </a:p>
          <a:p>
            <a:pPr marL="0" indent="0">
              <a:buNone/>
            </a:pPr>
            <a:r>
              <a:rPr lang="en-US" sz="2800" dirty="0">
                <a:latin typeface="Calibri Light" panose="020F0302020204030204" pitchFamily="34" charset="0"/>
                <a:cs typeface="Calibri Light" panose="020F0302020204030204" pitchFamily="34" charset="0"/>
              </a:rPr>
              <a:t>The solutions’ feasibility [32] will be evaluated by the following: </a:t>
            </a:r>
          </a:p>
        </p:txBody>
      </p:sp>
      <p:sp>
        <p:nvSpPr>
          <p:cNvPr id="3" name="TextBox 2">
            <a:extLst>
              <a:ext uri="{FF2B5EF4-FFF2-40B4-BE49-F238E27FC236}">
                <a16:creationId xmlns:a16="http://schemas.microsoft.com/office/drawing/2014/main" id="{7B556DE3-C0BB-8191-794D-DD62C38D092F}"/>
              </a:ext>
            </a:extLst>
          </p:cNvPr>
          <p:cNvSpPr txBox="1"/>
          <p:nvPr/>
        </p:nvSpPr>
        <p:spPr>
          <a:xfrm>
            <a:off x="4707590" y="6065837"/>
            <a:ext cx="277364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 Feasibility Criterion</a:t>
            </a:r>
          </a:p>
        </p:txBody>
      </p:sp>
    </p:spTree>
    <p:extLst>
      <p:ext uri="{BB962C8B-B14F-4D97-AF65-F5344CB8AC3E}">
        <p14:creationId xmlns:p14="http://schemas.microsoft.com/office/powerpoint/2010/main" val="298765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4945-D7B5-2C21-3C14-977B6238EF10}"/>
              </a:ext>
            </a:extLst>
          </p:cNvPr>
          <p:cNvSpPr>
            <a:spLocks noGrp="1"/>
          </p:cNvSpPr>
          <p:nvPr>
            <p:ph type="title"/>
          </p:nvPr>
        </p:nvSpPr>
        <p:spPr>
          <a:xfrm>
            <a:off x="5334180" y="2887792"/>
            <a:ext cx="6223821" cy="1073316"/>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1.0 Introduction</a:t>
            </a:r>
          </a:p>
        </p:txBody>
      </p:sp>
      <p:sp>
        <p:nvSpPr>
          <p:cNvPr id="4" name="Slide Number Placeholder 3">
            <a:extLst>
              <a:ext uri="{FF2B5EF4-FFF2-40B4-BE49-F238E27FC236}">
                <a16:creationId xmlns:a16="http://schemas.microsoft.com/office/drawing/2014/main" id="{31E75E71-0322-BE41-C41B-35BECAFC1C43}"/>
              </a:ext>
            </a:extLst>
          </p:cNvPr>
          <p:cNvSpPr>
            <a:spLocks noGrp="1"/>
          </p:cNvSpPr>
          <p:nvPr>
            <p:ph type="sldNum" sz="quarter" idx="12"/>
          </p:nvPr>
        </p:nvSpPr>
        <p:spPr/>
        <p:txBody>
          <a:bodyPr/>
          <a:lstStyle/>
          <a:p>
            <a:fld id="{1DF045EC-48BF-BA44-998E-8ED3EE7B226A}" type="slidenum">
              <a:rPr lang="en-US" smtClean="0"/>
              <a:t>3</a:t>
            </a:fld>
            <a:endParaRPr lang="en-US"/>
          </a:p>
        </p:txBody>
      </p:sp>
      <p:pic>
        <p:nvPicPr>
          <p:cNvPr id="5" name="Graphic 5">
            <a:extLst>
              <a:ext uri="{FF2B5EF4-FFF2-40B4-BE49-F238E27FC236}">
                <a16:creationId xmlns:a16="http://schemas.microsoft.com/office/drawing/2014/main" id="{66EF1218-F89D-D6C9-270F-93ED92CFDC0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9556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432D5E9-6A12-986B-5630-73E9DEA19632}"/>
              </a:ext>
            </a:extLst>
          </p:cNvPr>
          <p:cNvGraphicFramePr>
            <a:graphicFrameLocks noGrp="1"/>
          </p:cNvGraphicFramePr>
          <p:nvPr>
            <p:extLst>
              <p:ext uri="{D42A27DB-BD31-4B8C-83A1-F6EECF244321}">
                <p14:modId xmlns:p14="http://schemas.microsoft.com/office/powerpoint/2010/main" val="3530809017"/>
              </p:ext>
            </p:extLst>
          </p:nvPr>
        </p:nvGraphicFramePr>
        <p:xfrm>
          <a:off x="337219" y="2405730"/>
          <a:ext cx="11517561" cy="3477545"/>
        </p:xfrm>
        <a:graphic>
          <a:graphicData uri="http://schemas.openxmlformats.org/drawingml/2006/table">
            <a:tbl>
              <a:tblPr firstRow="1" bandRow="1">
                <a:tableStyleId>{5C22544A-7EE6-4342-B048-85BDC9FD1C3A}</a:tableStyleId>
              </a:tblPr>
              <a:tblGrid>
                <a:gridCol w="3839187">
                  <a:extLst>
                    <a:ext uri="{9D8B030D-6E8A-4147-A177-3AD203B41FA5}">
                      <a16:colId xmlns:a16="http://schemas.microsoft.com/office/drawing/2014/main" val="726361707"/>
                    </a:ext>
                  </a:extLst>
                </a:gridCol>
                <a:gridCol w="3839187">
                  <a:extLst>
                    <a:ext uri="{9D8B030D-6E8A-4147-A177-3AD203B41FA5}">
                      <a16:colId xmlns:a16="http://schemas.microsoft.com/office/drawing/2014/main" val="785077025"/>
                    </a:ext>
                  </a:extLst>
                </a:gridCol>
                <a:gridCol w="3839187">
                  <a:extLst>
                    <a:ext uri="{9D8B030D-6E8A-4147-A177-3AD203B41FA5}">
                      <a16:colId xmlns:a16="http://schemas.microsoft.com/office/drawing/2014/main" val="55213464"/>
                    </a:ext>
                  </a:extLst>
                </a:gridCol>
              </a:tblGrid>
              <a:tr h="9172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Light" panose="020F0302020204030204" pitchFamily="34" charset="0"/>
                          <a:cs typeface="Calibri Light" panose="020F0302020204030204" pitchFamily="34" charset="0"/>
                        </a:rPr>
                        <a:t>Kinect-Based Deterrent System with an Odor-Repellent</a:t>
                      </a:r>
                    </a:p>
                    <a:p>
                      <a:endParaRPr lang="en-TR" sz="1800" b="0" i="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Light" panose="020F0302020204030204" pitchFamily="34" charset="0"/>
                          <a:cs typeface="Calibri Light" panose="020F0302020204030204" pitchFamily="34" charset="0"/>
                        </a:rPr>
                        <a:t>Machine Learning-Based Acoustic Deterrent System</a:t>
                      </a:r>
                    </a:p>
                    <a:p>
                      <a:endParaRPr lang="en-TR" sz="1800" b="0" i="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Light" panose="020F0302020204030204" pitchFamily="34" charset="0"/>
                          <a:cs typeface="Calibri Light" panose="020F0302020204030204" pitchFamily="34" charset="0"/>
                        </a:rPr>
                        <a:t>Sensor and Artificial Intelligence-Based Visual Deterrent System</a:t>
                      </a:r>
                    </a:p>
                  </a:txBody>
                  <a:tcPr/>
                </a:tc>
                <a:extLst>
                  <a:ext uri="{0D108BD9-81ED-4DB2-BD59-A6C34878D82A}">
                    <a16:rowId xmlns:a16="http://schemas.microsoft.com/office/drawing/2014/main" val="3646871359"/>
                  </a:ext>
                </a:extLst>
              </a:tr>
              <a:tr h="1975563">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Cost of acquiring hardware components and the required software [36]</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To maintain the optimal allocation of financial resources of PSA [37]</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Ongoing sustainability costs [19]</a:t>
                      </a:r>
                      <a:endParaRPr lang="en-TR" sz="1800" b="0" i="0" dirty="0">
                        <a:latin typeface="Calibri Light" panose="020F0302020204030204" pitchFamily="34" charset="0"/>
                        <a:cs typeface="Calibri Light" panose="020F0302020204030204" pitchFamily="34" charset="0"/>
                      </a:endParaRPr>
                    </a:p>
                  </a:txBody>
                  <a:tcPr/>
                </a:tc>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The price of purchasing the necessary software and hardware components [28]</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To preserve the best possible distribution of PSA’s financial resources </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Continual expenses for sustainability [38] </a:t>
                      </a:r>
                      <a:endParaRPr lang="en-TR" sz="1800" b="0" i="0" dirty="0">
                        <a:latin typeface="Calibri Light" panose="020F0302020204030204" pitchFamily="34" charset="0"/>
                        <a:cs typeface="Calibri Light" panose="020F0302020204030204" pitchFamily="34" charset="0"/>
                      </a:endParaRPr>
                    </a:p>
                    <a:p>
                      <a:endParaRPr lang="en-TR" sz="1800" b="0" i="0" dirty="0">
                        <a:latin typeface="Calibri Light" panose="020F0302020204030204" pitchFamily="34" charset="0"/>
                        <a:cs typeface="Calibri Light" panose="020F0302020204030204" pitchFamily="34" charset="0"/>
                      </a:endParaRPr>
                    </a:p>
                  </a:txBody>
                  <a:tcPr/>
                </a:tc>
                <a:tc>
                  <a:txBody>
                    <a:bodyPr/>
                    <a:lstStyle/>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Expenses of purchasing important hardware and software components[39].</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To keep PSA’s financial resources distributed as efficiently as possible [40].</a:t>
                      </a:r>
                    </a:p>
                    <a:p>
                      <a:pPr marL="285750" indent="-285750">
                        <a:buFont typeface="Arial" panose="020B0604020202020204" pitchFamily="34" charset="0"/>
                        <a:buChar char="•"/>
                      </a:pPr>
                      <a:r>
                        <a:rPr lang="en-US" sz="1800" b="0" i="0" dirty="0">
                          <a:latin typeface="Calibri Light" panose="020F0302020204030204" pitchFamily="34" charset="0"/>
                          <a:cs typeface="Calibri Light" panose="020F0302020204030204" pitchFamily="34" charset="0"/>
                        </a:rPr>
                        <a:t>Frequent expenses for sustainability [41]</a:t>
                      </a:r>
                    </a:p>
                    <a:p>
                      <a:pPr marL="285750" indent="-285750">
                        <a:buFont typeface="Arial" panose="020B0604020202020204" pitchFamily="34" charset="0"/>
                        <a:buChar char="•"/>
                      </a:pPr>
                      <a:endParaRPr lang="en-US" sz="1800" b="0" i="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11" name="Title 1">
            <a:extLst>
              <a:ext uri="{FF2B5EF4-FFF2-40B4-BE49-F238E27FC236}">
                <a16:creationId xmlns:a16="http://schemas.microsoft.com/office/drawing/2014/main" id="{F1B53BC4-8F2E-401F-7DCA-F92E7163B319}"/>
              </a:ext>
            </a:extLst>
          </p:cNvPr>
          <p:cNvSpPr>
            <a:spLocks noGrp="1"/>
          </p:cNvSpPr>
          <p:nvPr>
            <p:ph type="title"/>
          </p:nvPr>
        </p:nvSpPr>
        <p:spPr>
          <a:xfrm>
            <a:off x="595423" y="140005"/>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B7F26166-62E4-36B1-5357-F4EE9EDDD89E}"/>
              </a:ext>
            </a:extLst>
          </p:cNvPr>
          <p:cNvSpPr>
            <a:spLocks noGrp="1"/>
          </p:cNvSpPr>
          <p:nvPr>
            <p:ph type="sldNum" sz="quarter" idx="12"/>
          </p:nvPr>
        </p:nvSpPr>
        <p:spPr/>
        <p:txBody>
          <a:bodyPr/>
          <a:lstStyle/>
          <a:p>
            <a:fld id="{1DF045EC-48BF-BA44-998E-8ED3EE7B226A}" type="slidenum">
              <a:rPr lang="en-US" smtClean="0"/>
              <a:t>30</a:t>
            </a:fld>
            <a:endParaRPr lang="en-US"/>
          </a:p>
        </p:txBody>
      </p:sp>
      <p:sp>
        <p:nvSpPr>
          <p:cNvPr id="12" name="TextBox 11">
            <a:extLst>
              <a:ext uri="{FF2B5EF4-FFF2-40B4-BE49-F238E27FC236}">
                <a16:creationId xmlns:a16="http://schemas.microsoft.com/office/drawing/2014/main" id="{9305F3A8-0E74-5401-07B6-10D1120F5932}"/>
              </a:ext>
            </a:extLst>
          </p:cNvPr>
          <p:cNvSpPr txBox="1"/>
          <p:nvPr/>
        </p:nvSpPr>
        <p:spPr>
          <a:xfrm>
            <a:off x="595423" y="1266957"/>
            <a:ext cx="10547498" cy="1138773"/>
          </a:xfrm>
          <a:prstGeom prst="rect">
            <a:avLst/>
          </a:prstGeom>
          <a:noFill/>
        </p:spPr>
        <p:txBody>
          <a:bodyPr wrap="square" rtlCol="0">
            <a:spAutoFit/>
          </a:bodyPr>
          <a:lstStyle/>
          <a:p>
            <a:r>
              <a:rPr lang="en-US" sz="4000" dirty="0">
                <a:latin typeface="Calibri Light" panose="020F0302020204030204" pitchFamily="34" charset="0"/>
                <a:cs typeface="Calibri Light" panose="020F0302020204030204" pitchFamily="34" charset="0"/>
              </a:rPr>
              <a:t>4.2 MONETARY COST</a:t>
            </a:r>
          </a:p>
          <a:p>
            <a:pPr marL="0" indent="0">
              <a:buNone/>
            </a:pPr>
            <a:r>
              <a:rPr lang="en-US" sz="2800" dirty="0">
                <a:latin typeface="Calibri Light" panose="020F0302020204030204" pitchFamily="34" charset="0"/>
                <a:cs typeface="Calibri Light" panose="020F0302020204030204" pitchFamily="34" charset="0"/>
              </a:rPr>
              <a:t>The solutions’ monetary cost [35] will be checked by the following:</a:t>
            </a:r>
          </a:p>
        </p:txBody>
      </p:sp>
      <p:sp>
        <p:nvSpPr>
          <p:cNvPr id="2" name="TextBox 1">
            <a:extLst>
              <a:ext uri="{FF2B5EF4-FFF2-40B4-BE49-F238E27FC236}">
                <a16:creationId xmlns:a16="http://schemas.microsoft.com/office/drawing/2014/main" id="{6332770B-5441-6460-1BE7-29EFED592F35}"/>
              </a:ext>
            </a:extLst>
          </p:cNvPr>
          <p:cNvSpPr txBox="1"/>
          <p:nvPr/>
        </p:nvSpPr>
        <p:spPr>
          <a:xfrm>
            <a:off x="4508385" y="6063734"/>
            <a:ext cx="322844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3: Monetary Cost Criterion</a:t>
            </a:r>
          </a:p>
        </p:txBody>
      </p:sp>
    </p:spTree>
    <p:extLst>
      <p:ext uri="{BB962C8B-B14F-4D97-AF65-F5344CB8AC3E}">
        <p14:creationId xmlns:p14="http://schemas.microsoft.com/office/powerpoint/2010/main" val="643306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B68C4C8-7E34-D198-CBFA-AEB9C4429315}"/>
              </a:ext>
            </a:extLst>
          </p:cNvPr>
          <p:cNvGraphicFramePr>
            <a:graphicFrameLocks noGrp="1"/>
          </p:cNvGraphicFramePr>
          <p:nvPr>
            <p:extLst>
              <p:ext uri="{D42A27DB-BD31-4B8C-83A1-F6EECF244321}">
                <p14:modId xmlns:p14="http://schemas.microsoft.com/office/powerpoint/2010/main" val="3535040302"/>
              </p:ext>
            </p:extLst>
          </p:nvPr>
        </p:nvGraphicFramePr>
        <p:xfrm>
          <a:off x="1094393" y="2943236"/>
          <a:ext cx="9708285" cy="3230880"/>
        </p:xfrm>
        <a:graphic>
          <a:graphicData uri="http://schemas.openxmlformats.org/drawingml/2006/table">
            <a:tbl>
              <a:tblPr firstRow="1" bandRow="1">
                <a:tableStyleId>{5C22544A-7EE6-4342-B048-85BDC9FD1C3A}</a:tableStyleId>
              </a:tblPr>
              <a:tblGrid>
                <a:gridCol w="3236095">
                  <a:extLst>
                    <a:ext uri="{9D8B030D-6E8A-4147-A177-3AD203B41FA5}">
                      <a16:colId xmlns:a16="http://schemas.microsoft.com/office/drawing/2014/main" val="726361707"/>
                    </a:ext>
                  </a:extLst>
                </a:gridCol>
                <a:gridCol w="3236095">
                  <a:extLst>
                    <a:ext uri="{9D8B030D-6E8A-4147-A177-3AD203B41FA5}">
                      <a16:colId xmlns:a16="http://schemas.microsoft.com/office/drawing/2014/main" val="785077025"/>
                    </a:ext>
                  </a:extLst>
                </a:gridCol>
                <a:gridCol w="3236095">
                  <a:extLst>
                    <a:ext uri="{9D8B030D-6E8A-4147-A177-3AD203B41FA5}">
                      <a16:colId xmlns:a16="http://schemas.microsoft.com/office/drawing/2014/main" val="55213464"/>
                    </a:ext>
                  </a:extLst>
                </a:gridCol>
              </a:tblGrid>
              <a:tr h="676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Calibri Light" panose="020F0302020204030204" pitchFamily="34" charset="0"/>
                          <a:cs typeface="Calibri Light" panose="020F0302020204030204" pitchFamily="34" charset="0"/>
                        </a:rPr>
                        <a:t>Kinect-Based Deterrent System with an Odor-Repellent</a:t>
                      </a:r>
                    </a:p>
                    <a:p>
                      <a:pPr algn="l"/>
                      <a:endParaRPr lang="en-TR" sz="2000" b="0" i="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Calibri Light" panose="020F0302020204030204" pitchFamily="34" charset="0"/>
                          <a:cs typeface="Calibri Light" panose="020F0302020204030204" pitchFamily="34" charset="0"/>
                        </a:rPr>
                        <a:t>Machine Learning-Based Acoustic Deterrent System</a:t>
                      </a:r>
                    </a:p>
                    <a:p>
                      <a:pPr algn="l"/>
                      <a:endParaRPr lang="en-TR" sz="2000" b="0" i="0" dirty="0">
                        <a:solidFill>
                          <a:schemeClr val="bg1"/>
                        </a:solidFill>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Calibri Light" panose="020F0302020204030204" pitchFamily="34" charset="0"/>
                          <a:cs typeface="Calibri Light" panose="020F0302020204030204" pitchFamily="34" charset="0"/>
                        </a:rPr>
                        <a:t>Sensor and Artificial Intelligence-Based Visual Deterrent System</a:t>
                      </a:r>
                    </a:p>
                  </a:txBody>
                  <a:tcPr/>
                </a:tc>
                <a:extLst>
                  <a:ext uri="{0D108BD9-81ED-4DB2-BD59-A6C34878D82A}">
                    <a16:rowId xmlns:a16="http://schemas.microsoft.com/office/drawing/2014/main" val="3646871359"/>
                  </a:ext>
                </a:extLst>
              </a:tr>
              <a:tr h="1033325">
                <a:tc>
                  <a:txBody>
                    <a:bodyPr/>
                    <a:lstStyle/>
                    <a:p>
                      <a:pPr marL="285750" indent="-285750" algn="l">
                        <a:buFont typeface="Arial" panose="020B0604020202020204" pitchFamily="34" charset="0"/>
                        <a:buChar char="•"/>
                      </a:pPr>
                      <a:r>
                        <a:rPr lang="en-TR" sz="2000" b="0" i="0">
                          <a:latin typeface="Calibri Light" panose="020F0302020204030204" pitchFamily="34" charset="0"/>
                          <a:cs typeface="Calibri Light" panose="020F0302020204030204" pitchFamily="34" charset="0"/>
                        </a:rPr>
                        <a:t>Whether the odor-repellent is harmful to the environment [22], [23]</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TR" sz="2000" b="0" i="0">
                          <a:latin typeface="Calibri Light" panose="020F0302020204030204" pitchFamily="34" charset="0"/>
                          <a:cs typeface="Calibri Light" panose="020F0302020204030204" pitchFamily="34" charset="0"/>
                        </a:rPr>
                        <a:t>Whether the ultrasonic frequency range to be used as an acoustic deterrent is harmful to other living organisms</a:t>
                      </a:r>
                      <a:r>
                        <a:rPr lang="tr-TR" sz="2000" b="0" i="0">
                          <a:latin typeface="Calibri Light" panose="020F0302020204030204" pitchFamily="34" charset="0"/>
                          <a:cs typeface="Calibri Light" panose="020F0302020204030204" pitchFamily="34" charset="0"/>
                        </a:rPr>
                        <a:t> </a:t>
                      </a:r>
                      <a:r>
                        <a:rPr lang="en-TR" sz="2000" b="0" i="0">
                          <a:latin typeface="Calibri Light" panose="020F0302020204030204" pitchFamily="34" charset="0"/>
                          <a:cs typeface="Calibri Light" panose="020F0302020204030204" pitchFamily="34" charset="0"/>
                        </a:rPr>
                        <a:t>[30], [42]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2000" b="0" i="0" dirty="0">
                          <a:latin typeface="Calibri Light" panose="020F0302020204030204" pitchFamily="34" charset="0"/>
                          <a:cs typeface="Calibri Light" panose="020F0302020204030204" pitchFamily="34" charset="0"/>
                        </a:rPr>
                        <a:t>Whether the use of visual repellent, </a:t>
                      </a:r>
                      <a:r>
                        <a:rPr lang="en-US" sz="2000" b="0" i="0" dirty="0">
                          <a:latin typeface="Calibri Light" panose="020F0302020204030204" pitchFamily="34" charset="0"/>
                          <a:cs typeface="Calibri Light" panose="020F0302020204030204" pitchFamily="34" charset="0"/>
                        </a:rPr>
                        <a:t>a LED </a:t>
                      </a:r>
                      <a:r>
                        <a:rPr lang="en-TR" sz="2000" b="0" i="0" dirty="0">
                          <a:latin typeface="Calibri Light" panose="020F0302020204030204" pitchFamily="34" charset="0"/>
                          <a:cs typeface="Calibri Light" panose="020F0302020204030204" pitchFamily="34" charset="0"/>
                        </a:rPr>
                        <a:t>light, is harmful to other animals [22], [23], [43]</a:t>
                      </a:r>
                    </a:p>
                    <a:p>
                      <a:pPr algn="l"/>
                      <a:endParaRPr lang="en-TR" sz="2000" b="0" i="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706021037"/>
                  </a:ext>
                </a:extLst>
              </a:tr>
            </a:tbl>
          </a:graphicData>
        </a:graphic>
      </p:graphicFrame>
      <p:sp>
        <p:nvSpPr>
          <p:cNvPr id="12" name="Title 1">
            <a:extLst>
              <a:ext uri="{FF2B5EF4-FFF2-40B4-BE49-F238E27FC236}">
                <a16:creationId xmlns:a16="http://schemas.microsoft.com/office/drawing/2014/main" id="{10FAED79-708A-F0E1-CF07-EF67B9CDDB9B}"/>
              </a:ext>
            </a:extLst>
          </p:cNvPr>
          <p:cNvSpPr>
            <a:spLocks noGrp="1"/>
          </p:cNvSpPr>
          <p:nvPr>
            <p:ph type="title"/>
          </p:nvPr>
        </p:nvSpPr>
        <p:spPr>
          <a:xfrm>
            <a:off x="450111" y="144040"/>
            <a:ext cx="10469756" cy="1425816"/>
          </a:xfrm>
        </p:spPr>
        <p:txBody>
          <a:bodyPr>
            <a:normAutofit/>
          </a:bodyPr>
          <a:lstStyle/>
          <a:p>
            <a:r>
              <a:rPr lang="en-US" sz="4800" dirty="0">
                <a:latin typeface="Calibri Light" panose="020F0302020204030204" pitchFamily="34" charset="0"/>
                <a:cs typeface="Calibri Light" panose="020F0302020204030204" pitchFamily="34" charset="0"/>
              </a:rPr>
              <a:t>4.0 </a:t>
            </a:r>
            <a:r>
              <a:rPr lang="en-TR" sz="4800" dirty="0">
                <a:latin typeface="Calibri Light" panose="020F0302020204030204" pitchFamily="34" charset="0"/>
                <a:cs typeface="Calibri Light" panose="020F0302020204030204" pitchFamily="34" charset="0"/>
              </a:rPr>
              <a:t>Criteria for Assessing Solutions</a:t>
            </a:r>
            <a:endParaRPr lang="en-US" sz="4800" dirty="0">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3CA8307C-700D-8E4D-1BB9-E03EE7CD0FC3}"/>
              </a:ext>
            </a:extLst>
          </p:cNvPr>
          <p:cNvSpPr>
            <a:spLocks noGrp="1"/>
          </p:cNvSpPr>
          <p:nvPr>
            <p:ph type="sldNum" sz="quarter" idx="12"/>
          </p:nvPr>
        </p:nvSpPr>
        <p:spPr/>
        <p:txBody>
          <a:bodyPr/>
          <a:lstStyle/>
          <a:p>
            <a:fld id="{1DF045EC-48BF-BA44-998E-8ED3EE7B226A}" type="slidenum">
              <a:rPr lang="en-US" smtClean="0"/>
              <a:t>31</a:t>
            </a:fld>
            <a:endParaRPr lang="en-US"/>
          </a:p>
        </p:txBody>
      </p:sp>
      <p:sp>
        <p:nvSpPr>
          <p:cNvPr id="13" name="TextBox 12">
            <a:extLst>
              <a:ext uri="{FF2B5EF4-FFF2-40B4-BE49-F238E27FC236}">
                <a16:creationId xmlns:a16="http://schemas.microsoft.com/office/drawing/2014/main" id="{1CD6BDB1-9FB4-6D16-4904-9A883198DF2F}"/>
              </a:ext>
            </a:extLst>
          </p:cNvPr>
          <p:cNvSpPr txBox="1"/>
          <p:nvPr/>
        </p:nvSpPr>
        <p:spPr>
          <a:xfrm>
            <a:off x="450112" y="1278393"/>
            <a:ext cx="11291777" cy="1692771"/>
          </a:xfrm>
          <a:prstGeom prst="rect">
            <a:avLst/>
          </a:prstGeom>
          <a:noFill/>
        </p:spPr>
        <p:txBody>
          <a:bodyPr wrap="square" rtlCol="0">
            <a:spAutoFit/>
          </a:bodyPr>
          <a:lstStyle/>
          <a:p>
            <a:r>
              <a:rPr lang="en-US" sz="4000" dirty="0">
                <a:latin typeface="Calibri Light" panose="020F0302020204030204" pitchFamily="34" charset="0"/>
                <a:cs typeface="Calibri Light" panose="020F0302020204030204" pitchFamily="34" charset="0"/>
              </a:rPr>
              <a:t>4.3 ENVIRONMENTAL SAFETY IMPACT</a:t>
            </a:r>
          </a:p>
          <a:p>
            <a:r>
              <a:rPr lang="en-US" sz="3200" dirty="0">
                <a:latin typeface="Calibri Light" panose="020F0302020204030204" pitchFamily="34" charset="0"/>
                <a:cs typeface="Calibri Light" panose="020F0302020204030204" pitchFamily="34" charset="0"/>
              </a:rPr>
              <a:t>The solutions’ environmental safety impact [38] will be assessed by the following:</a:t>
            </a:r>
          </a:p>
        </p:txBody>
      </p:sp>
      <p:sp>
        <p:nvSpPr>
          <p:cNvPr id="3" name="TextBox 2">
            <a:extLst>
              <a:ext uri="{FF2B5EF4-FFF2-40B4-BE49-F238E27FC236}">
                <a16:creationId xmlns:a16="http://schemas.microsoft.com/office/drawing/2014/main" id="{4093971A-196E-7297-C037-27F009D787F5}"/>
              </a:ext>
            </a:extLst>
          </p:cNvPr>
          <p:cNvSpPr txBox="1"/>
          <p:nvPr/>
        </p:nvSpPr>
        <p:spPr>
          <a:xfrm>
            <a:off x="3417220" y="6248400"/>
            <a:ext cx="45355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4: Environmental Safety Impact Criterion</a:t>
            </a:r>
          </a:p>
        </p:txBody>
      </p:sp>
    </p:spTree>
    <p:extLst>
      <p:ext uri="{BB962C8B-B14F-4D97-AF65-F5344CB8AC3E}">
        <p14:creationId xmlns:p14="http://schemas.microsoft.com/office/powerpoint/2010/main" val="305389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3A91-41AF-C67C-9495-74294F89483F}"/>
              </a:ext>
            </a:extLst>
          </p:cNvPr>
          <p:cNvSpPr>
            <a:spLocks noGrp="1"/>
          </p:cNvSpPr>
          <p:nvPr>
            <p:ph type="title"/>
          </p:nvPr>
        </p:nvSpPr>
        <p:spPr>
          <a:xfrm>
            <a:off x="6522447" y="2291602"/>
            <a:ext cx="5226530" cy="2274795"/>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5.0 research methodology</a:t>
            </a:r>
          </a:p>
        </p:txBody>
      </p:sp>
      <p:sp>
        <p:nvSpPr>
          <p:cNvPr id="4" name="Slide Number Placeholder 3">
            <a:extLst>
              <a:ext uri="{FF2B5EF4-FFF2-40B4-BE49-F238E27FC236}">
                <a16:creationId xmlns:a16="http://schemas.microsoft.com/office/drawing/2014/main" id="{279318E9-5F41-B2E6-F8D2-97B5BA48A76F}"/>
              </a:ext>
            </a:extLst>
          </p:cNvPr>
          <p:cNvSpPr>
            <a:spLocks noGrp="1"/>
          </p:cNvSpPr>
          <p:nvPr>
            <p:ph type="sldNum" sz="quarter" idx="12"/>
          </p:nvPr>
        </p:nvSpPr>
        <p:spPr/>
        <p:txBody>
          <a:bodyPr/>
          <a:lstStyle/>
          <a:p>
            <a:fld id="{1DF045EC-48BF-BA44-998E-8ED3EE7B226A}" type="slidenum">
              <a:rPr lang="en-US" smtClean="0"/>
              <a:t>32</a:t>
            </a:fld>
            <a:endParaRPr lang="en-US"/>
          </a:p>
        </p:txBody>
      </p:sp>
      <p:pic>
        <p:nvPicPr>
          <p:cNvPr id="6" name="Graphic 5" descr="Magnifying glass">
            <a:extLst>
              <a:ext uri="{FF2B5EF4-FFF2-40B4-BE49-F238E27FC236}">
                <a16:creationId xmlns:a16="http://schemas.microsoft.com/office/drawing/2014/main" id="{3873B8D1-5650-01D2-F250-CA98284E7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4021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759F-FDE6-8B1D-4D59-5CA13F9CFEC8}"/>
              </a:ext>
            </a:extLst>
          </p:cNvPr>
          <p:cNvSpPr>
            <a:spLocks noGrp="1"/>
          </p:cNvSpPr>
          <p:nvPr>
            <p:ph type="title"/>
          </p:nvPr>
        </p:nvSpPr>
        <p:spPr>
          <a:xfrm>
            <a:off x="1034878" y="319946"/>
            <a:ext cx="10654614" cy="1905000"/>
          </a:xfrm>
        </p:spPr>
        <p:txBody>
          <a:bodyPr>
            <a:normAutofit/>
          </a:body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Research Methodology</a:t>
            </a:r>
            <a:endParaRPr lang="en-US" sz="4800" dirty="0">
              <a:latin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185D0AC9-D96A-FAA7-EE8A-D38AB4453019}"/>
              </a:ext>
            </a:extLst>
          </p:cNvPr>
          <p:cNvSpPr>
            <a:spLocks noGrp="1"/>
          </p:cNvSpPr>
          <p:nvPr>
            <p:ph type="sldNum" sz="quarter" idx="12"/>
          </p:nvPr>
        </p:nvSpPr>
        <p:spPr/>
        <p:txBody>
          <a:bodyPr/>
          <a:lstStyle/>
          <a:p>
            <a:fld id="{1DF045EC-48BF-BA44-998E-8ED3EE7B226A}" type="slidenum">
              <a:rPr lang="en-US" smtClean="0"/>
              <a:t>33</a:t>
            </a:fld>
            <a:endParaRPr lang="en-US"/>
          </a:p>
        </p:txBody>
      </p:sp>
      <p:sp>
        <p:nvSpPr>
          <p:cNvPr id="6" name="TextBox 5">
            <a:extLst>
              <a:ext uri="{FF2B5EF4-FFF2-40B4-BE49-F238E27FC236}">
                <a16:creationId xmlns:a16="http://schemas.microsoft.com/office/drawing/2014/main" id="{AE3DD1AB-37F8-9F41-4634-40CB3D3AE824}"/>
              </a:ext>
            </a:extLst>
          </p:cNvPr>
          <p:cNvSpPr txBox="1"/>
          <p:nvPr/>
        </p:nvSpPr>
        <p:spPr>
          <a:xfrm>
            <a:off x="1034878" y="1905506"/>
            <a:ext cx="10654614" cy="4031873"/>
          </a:xfrm>
          <a:prstGeom prst="rect">
            <a:avLst/>
          </a:prstGeom>
          <a:noFill/>
        </p:spPr>
        <p:txBody>
          <a:bodyPr wrap="square">
            <a:spAutoFit/>
          </a:bodyPr>
          <a:lstStyle/>
          <a:p>
            <a:pPr marL="0" indent="0">
              <a:buNone/>
            </a:pPr>
            <a:r>
              <a:rPr lang="en-TR" sz="3200" dirty="0">
                <a:latin typeface="Calibri Light" panose="020F0302020204030204" pitchFamily="34" charset="0"/>
                <a:cs typeface="Calibri Light" panose="020F0302020204030204" pitchFamily="34" charset="0"/>
              </a:rPr>
              <a:t>To assess the engineering solutions with the criteria, three methods will be used:</a:t>
            </a:r>
            <a:endParaRPr lang="tr-TR" sz="3200" dirty="0">
              <a:latin typeface="Calibri Light" panose="020F0302020204030204" pitchFamily="34" charset="0"/>
              <a:cs typeface="Calibri Light" panose="020F0302020204030204" pitchFamily="34" charset="0"/>
            </a:endParaRPr>
          </a:p>
          <a:p>
            <a:pPr marL="0" indent="0">
              <a:buNone/>
            </a:pPr>
            <a:endParaRPr lang="tr-TR"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5.1 </a:t>
            </a:r>
            <a:r>
              <a:rPr lang="en-TR" sz="3200" dirty="0">
                <a:latin typeface="Calibri Light" panose="020F0302020204030204" pitchFamily="34" charset="0"/>
                <a:cs typeface="Calibri Light" panose="020F0302020204030204" pitchFamily="34" charset="0"/>
              </a:rPr>
              <a:t>Literature Review</a:t>
            </a:r>
          </a:p>
          <a:p>
            <a:pPr marL="0" indent="0">
              <a:buNone/>
            </a:pPr>
            <a:endParaRPr lang="en-US"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5.2 </a:t>
            </a:r>
            <a:r>
              <a:rPr lang="en-TR" sz="3200" dirty="0">
                <a:latin typeface="Calibri Light" panose="020F0302020204030204" pitchFamily="34" charset="0"/>
                <a:cs typeface="Calibri Light" panose="020F0302020204030204" pitchFamily="34" charset="0"/>
              </a:rPr>
              <a:t>Market Research</a:t>
            </a:r>
          </a:p>
          <a:p>
            <a:pPr marL="0" indent="0">
              <a:buNone/>
            </a:pPr>
            <a:endParaRPr lang="en-US" sz="3200" dirty="0">
              <a:latin typeface="Calibri Light" panose="020F0302020204030204" pitchFamily="34" charset="0"/>
              <a:cs typeface="Calibri Light" panose="020F0302020204030204" pitchFamily="34" charset="0"/>
            </a:endParaRPr>
          </a:p>
          <a:p>
            <a:pPr marL="0" indent="0">
              <a:buNone/>
            </a:pPr>
            <a:r>
              <a:rPr lang="en-US" sz="3200" dirty="0">
                <a:latin typeface="Calibri Light" panose="020F0302020204030204" pitchFamily="34" charset="0"/>
                <a:cs typeface="Calibri Light" panose="020F0302020204030204" pitchFamily="34" charset="0"/>
              </a:rPr>
              <a:t>5.3 </a:t>
            </a:r>
            <a:r>
              <a:rPr lang="en-TR" sz="3200" dirty="0">
                <a:latin typeface="Calibri Light" panose="020F0302020204030204" pitchFamily="34" charset="0"/>
                <a:cs typeface="Calibri Light" panose="020F0302020204030204" pitchFamily="34" charset="0"/>
              </a:rPr>
              <a:t>Field Observation</a:t>
            </a:r>
            <a:endParaRPr lang="en-US"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88051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EF73B7C-DEE2-DDD6-C062-F2FD437875A5}"/>
              </a:ext>
            </a:extLst>
          </p:cNvPr>
          <p:cNvSpPr txBox="1">
            <a:spLocks/>
          </p:cNvSpPr>
          <p:nvPr/>
        </p:nvSpPr>
        <p:spPr>
          <a:xfrm>
            <a:off x="1049030" y="2201940"/>
            <a:ext cx="10698126" cy="10056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TR" sz="4000" dirty="0">
              <a:latin typeface="Calibri" panose="020F0502020204030204" pitchFamily="34" charset="0"/>
              <a:cs typeface="Calibri" panose="020F0502020204030204" pitchFamily="34" charset="0"/>
            </a:endParaRPr>
          </a:p>
          <a:p>
            <a:pPr marL="0" indent="0">
              <a:buNone/>
            </a:pPr>
            <a:endParaRPr lang="en-TR" sz="40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4972FCE5-2B7D-C983-5029-C644C0A51570}"/>
              </a:ext>
            </a:extLst>
          </p:cNvPr>
          <p:cNvGraphicFramePr>
            <a:graphicFrameLocks noGrp="1"/>
          </p:cNvGraphicFramePr>
          <p:nvPr>
            <p:extLst>
              <p:ext uri="{D42A27DB-BD31-4B8C-83A1-F6EECF244321}">
                <p14:modId xmlns:p14="http://schemas.microsoft.com/office/powerpoint/2010/main" val="2769074609"/>
              </p:ext>
            </p:extLst>
          </p:nvPr>
        </p:nvGraphicFramePr>
        <p:xfrm>
          <a:off x="746936" y="3082399"/>
          <a:ext cx="10698126" cy="2817107"/>
        </p:xfrm>
        <a:graphic>
          <a:graphicData uri="http://schemas.openxmlformats.org/drawingml/2006/table">
            <a:tbl>
              <a:tblPr firstRow="1" bandRow="1">
                <a:tableStyleId>{5C22544A-7EE6-4342-B048-85BDC9FD1C3A}</a:tableStyleId>
              </a:tblPr>
              <a:tblGrid>
                <a:gridCol w="1498610">
                  <a:extLst>
                    <a:ext uri="{9D8B030D-6E8A-4147-A177-3AD203B41FA5}">
                      <a16:colId xmlns:a16="http://schemas.microsoft.com/office/drawing/2014/main" val="1409589572"/>
                    </a:ext>
                  </a:extLst>
                </a:gridCol>
                <a:gridCol w="3126585">
                  <a:extLst>
                    <a:ext uri="{9D8B030D-6E8A-4147-A177-3AD203B41FA5}">
                      <a16:colId xmlns:a16="http://schemas.microsoft.com/office/drawing/2014/main" val="4080095202"/>
                    </a:ext>
                  </a:extLst>
                </a:gridCol>
                <a:gridCol w="2943438">
                  <a:extLst>
                    <a:ext uri="{9D8B030D-6E8A-4147-A177-3AD203B41FA5}">
                      <a16:colId xmlns:a16="http://schemas.microsoft.com/office/drawing/2014/main" val="2545178126"/>
                    </a:ext>
                  </a:extLst>
                </a:gridCol>
                <a:gridCol w="3129493">
                  <a:extLst>
                    <a:ext uri="{9D8B030D-6E8A-4147-A177-3AD203B41FA5}">
                      <a16:colId xmlns:a16="http://schemas.microsoft.com/office/drawing/2014/main" val="1538414867"/>
                    </a:ext>
                  </a:extLst>
                </a:gridCol>
              </a:tblGrid>
              <a:tr h="798015">
                <a:tc>
                  <a:txBody>
                    <a:bodyPr/>
                    <a:lstStyle/>
                    <a:p>
                      <a:pPr algn="l"/>
                      <a:endParaRPr lang="en-TR" b="0" i="0" dirty="0">
                        <a:solidFill>
                          <a:schemeClr val="bg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bg1"/>
                          </a:solidFill>
                          <a:latin typeface="Calibri" panose="020F0502020204030204" pitchFamily="34" charset="0"/>
                          <a:cs typeface="Calibri" panose="020F0502020204030204" pitchFamily="34" charset="0"/>
                        </a:rPr>
                        <a:t>Sensor and Artificial Intelligence-Based Visual Deterrent System</a:t>
                      </a:r>
                    </a:p>
                  </a:txBody>
                  <a:tcPr/>
                </a:tc>
                <a:extLst>
                  <a:ext uri="{0D108BD9-81ED-4DB2-BD59-A6C34878D82A}">
                    <a16:rowId xmlns:a16="http://schemas.microsoft.com/office/drawing/2014/main" val="519344901"/>
                  </a:ext>
                </a:extLst>
              </a:tr>
              <a:tr h="1902707">
                <a:tc>
                  <a:txBody>
                    <a:bodyPr/>
                    <a:lstStyle/>
                    <a:p>
                      <a:pPr algn="l"/>
                      <a:r>
                        <a:rPr lang="en-TR" b="0" i="0">
                          <a:solidFill>
                            <a:schemeClr val="bg1"/>
                          </a:solidFill>
                          <a:latin typeface="Calibri" panose="020F0502020204030204" pitchFamily="34" charset="0"/>
                          <a:cs typeface="Calibri" panose="020F0502020204030204" pitchFamily="34" charset="0"/>
                        </a:rPr>
                        <a:t>Literature Review</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 [18], [20], [39]</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[19]</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 [22], [23]</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 [24], [25], [26]</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[28], [40]</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 [30], [42]</a:t>
                      </a:r>
                    </a:p>
                    <a:p>
                      <a:pPr algn="l"/>
                      <a:endParaRPr lang="en-TR" b="0" i="0" dirty="0">
                        <a:solidFill>
                          <a:schemeClr val="bg1"/>
                        </a:solidFill>
                        <a:latin typeface="Calibri" panose="020F0502020204030204" pitchFamily="34" charset="0"/>
                        <a:cs typeface="Calibri" panose="020F0502020204030204" pitchFamily="34" charset="0"/>
                      </a:endParaRP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 [31], [32], [33]</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[41]</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 [43]</a:t>
                      </a:r>
                    </a:p>
                    <a:p>
                      <a:pPr algn="l"/>
                      <a:endParaRPr lang="en-TR"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31214100"/>
                  </a:ext>
                </a:extLst>
              </a:tr>
            </a:tbl>
          </a:graphicData>
        </a:graphic>
      </p:graphicFrame>
      <p:sp>
        <p:nvSpPr>
          <p:cNvPr id="7" name="Slide Number Placeholder 6">
            <a:extLst>
              <a:ext uri="{FF2B5EF4-FFF2-40B4-BE49-F238E27FC236}">
                <a16:creationId xmlns:a16="http://schemas.microsoft.com/office/drawing/2014/main" id="{0F7AD911-B036-F5D3-BB38-E84A44F32F52}"/>
              </a:ext>
            </a:extLst>
          </p:cNvPr>
          <p:cNvSpPr>
            <a:spLocks noGrp="1"/>
          </p:cNvSpPr>
          <p:nvPr>
            <p:ph type="sldNum" sz="quarter" idx="12"/>
          </p:nvPr>
        </p:nvSpPr>
        <p:spPr/>
        <p:txBody>
          <a:bodyPr/>
          <a:lstStyle/>
          <a:p>
            <a:fld id="{1DF045EC-48BF-BA44-998E-8ED3EE7B226A}" type="slidenum">
              <a:rPr lang="en-US" smtClean="0"/>
              <a:t>34</a:t>
            </a:fld>
            <a:endParaRPr lang="en-US"/>
          </a:p>
        </p:txBody>
      </p:sp>
      <p:sp>
        <p:nvSpPr>
          <p:cNvPr id="10" name="Title 1">
            <a:extLst>
              <a:ext uri="{FF2B5EF4-FFF2-40B4-BE49-F238E27FC236}">
                <a16:creationId xmlns:a16="http://schemas.microsoft.com/office/drawing/2014/main" id="{ABAA512D-750E-796C-7644-C63BDC81D1B1}"/>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Research Methodology</a:t>
            </a:r>
            <a:endParaRPr lang="en-US" sz="48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25DCAA2D-F624-55DD-CF4C-6E8F0BD0CD64}"/>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5.1 LITERATURE REVIEW</a:t>
            </a:r>
            <a:endParaRPr lang="en-TR"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096A2328-83A8-3E45-B569-21ED95FF794D}"/>
              </a:ext>
            </a:extLst>
          </p:cNvPr>
          <p:cNvSpPr txBox="1"/>
          <p:nvPr/>
        </p:nvSpPr>
        <p:spPr>
          <a:xfrm>
            <a:off x="890907" y="1976496"/>
            <a:ext cx="10410185" cy="123110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solutions will be assessed against all criteria by the literature review [44], [45] method:</a:t>
            </a:r>
          </a:p>
          <a:p>
            <a:endParaRPr lang="en-US" dirty="0"/>
          </a:p>
        </p:txBody>
      </p:sp>
      <p:sp>
        <p:nvSpPr>
          <p:cNvPr id="2" name="TextBox 1">
            <a:extLst>
              <a:ext uri="{FF2B5EF4-FFF2-40B4-BE49-F238E27FC236}">
                <a16:creationId xmlns:a16="http://schemas.microsoft.com/office/drawing/2014/main" id="{BFC5A611-0737-68B5-95C3-DA2E788C247C}"/>
              </a:ext>
            </a:extLst>
          </p:cNvPr>
          <p:cNvSpPr txBox="1"/>
          <p:nvPr/>
        </p:nvSpPr>
        <p:spPr>
          <a:xfrm>
            <a:off x="4389987" y="6065837"/>
            <a:ext cx="341202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5: Literature Review Method</a:t>
            </a:r>
          </a:p>
        </p:txBody>
      </p:sp>
    </p:spTree>
    <p:extLst>
      <p:ext uri="{BB962C8B-B14F-4D97-AF65-F5344CB8AC3E}">
        <p14:creationId xmlns:p14="http://schemas.microsoft.com/office/powerpoint/2010/main" val="820145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9A8E3F0-ACBB-461E-420F-72E4453F11AA}"/>
              </a:ext>
            </a:extLst>
          </p:cNvPr>
          <p:cNvGraphicFramePr>
            <a:graphicFrameLocks noGrp="1"/>
          </p:cNvGraphicFramePr>
          <p:nvPr>
            <p:extLst>
              <p:ext uri="{D42A27DB-BD31-4B8C-83A1-F6EECF244321}">
                <p14:modId xmlns:p14="http://schemas.microsoft.com/office/powerpoint/2010/main" val="851984619"/>
              </p:ext>
            </p:extLst>
          </p:nvPr>
        </p:nvGraphicFramePr>
        <p:xfrm>
          <a:off x="1041336" y="3090254"/>
          <a:ext cx="9748259" cy="3094604"/>
        </p:xfrm>
        <a:graphic>
          <a:graphicData uri="http://schemas.openxmlformats.org/drawingml/2006/table">
            <a:tbl>
              <a:tblPr firstRow="1" bandRow="1">
                <a:tableStyleId>{5C22544A-7EE6-4342-B048-85BDC9FD1C3A}</a:tableStyleId>
              </a:tblPr>
              <a:tblGrid>
                <a:gridCol w="1365551">
                  <a:extLst>
                    <a:ext uri="{9D8B030D-6E8A-4147-A177-3AD203B41FA5}">
                      <a16:colId xmlns:a16="http://schemas.microsoft.com/office/drawing/2014/main" val="1409589572"/>
                    </a:ext>
                  </a:extLst>
                </a:gridCol>
                <a:gridCol w="2848982">
                  <a:extLst>
                    <a:ext uri="{9D8B030D-6E8A-4147-A177-3AD203B41FA5}">
                      <a16:colId xmlns:a16="http://schemas.microsoft.com/office/drawing/2014/main" val="4080095202"/>
                    </a:ext>
                  </a:extLst>
                </a:gridCol>
                <a:gridCol w="2682095">
                  <a:extLst>
                    <a:ext uri="{9D8B030D-6E8A-4147-A177-3AD203B41FA5}">
                      <a16:colId xmlns:a16="http://schemas.microsoft.com/office/drawing/2014/main" val="2545178126"/>
                    </a:ext>
                  </a:extLst>
                </a:gridCol>
                <a:gridCol w="2851631">
                  <a:extLst>
                    <a:ext uri="{9D8B030D-6E8A-4147-A177-3AD203B41FA5}">
                      <a16:colId xmlns:a16="http://schemas.microsoft.com/office/drawing/2014/main" val="1538414867"/>
                    </a:ext>
                  </a:extLst>
                </a:gridCol>
              </a:tblGrid>
              <a:tr h="872082">
                <a:tc>
                  <a:txBody>
                    <a:bodyPr/>
                    <a:lstStyle/>
                    <a:p>
                      <a:pPr algn="l"/>
                      <a:endParaRPr lang="en-TR" b="0" i="0" dirty="0">
                        <a:solidFill>
                          <a:schemeClr val="bg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bg1"/>
                          </a:solidFill>
                          <a:latin typeface="Calibri" panose="020F0502020204030204" pitchFamily="34" charset="0"/>
                          <a:cs typeface="Calibri" panose="020F0502020204030204" pitchFamily="34" charset="0"/>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Sensor and Artificial Intelligence-Based Visual Deterrent System</a:t>
                      </a:r>
                    </a:p>
                  </a:txBody>
                  <a:tcPr/>
                </a:tc>
                <a:extLst>
                  <a:ext uri="{0D108BD9-81ED-4DB2-BD59-A6C34878D82A}">
                    <a16:rowId xmlns:a16="http://schemas.microsoft.com/office/drawing/2014/main" val="519344901"/>
                  </a:ext>
                </a:extLst>
              </a:tr>
              <a:tr h="2180204">
                <a:tc>
                  <a:txBody>
                    <a:bodyPr/>
                    <a:lstStyle/>
                    <a:p>
                      <a:pPr algn="l"/>
                      <a:r>
                        <a:rPr lang="en-TR" b="0" i="0" dirty="0">
                          <a:solidFill>
                            <a:schemeClr val="bg1"/>
                          </a:solidFill>
                          <a:latin typeface="Calibri" panose="020F0502020204030204" pitchFamily="34" charset="0"/>
                          <a:cs typeface="Calibri" panose="020F0502020204030204" pitchFamily="34" charset="0"/>
                        </a:rPr>
                        <a:t>Market Research</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[47]</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[40]</a:t>
                      </a:r>
                    </a:p>
                    <a:p>
                      <a:pPr algn="l"/>
                      <a:endParaRPr lang="en-TR" b="0" i="0" dirty="0">
                        <a:solidFill>
                          <a:schemeClr val="bg1"/>
                        </a:solidFill>
                        <a:latin typeface="Calibri" panose="020F0502020204030204" pitchFamily="34" charset="0"/>
                        <a:cs typeface="Calibri" panose="020F0502020204030204" pitchFamily="34" charset="0"/>
                      </a:endParaRP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Monetary Cost [48]</a:t>
                      </a:r>
                    </a:p>
                  </a:txBody>
                  <a:tcPr/>
                </a:tc>
                <a:extLst>
                  <a:ext uri="{0D108BD9-81ED-4DB2-BD59-A6C34878D82A}">
                    <a16:rowId xmlns:a16="http://schemas.microsoft.com/office/drawing/2014/main" val="1731214100"/>
                  </a:ext>
                </a:extLst>
              </a:tr>
            </a:tbl>
          </a:graphicData>
        </a:graphic>
      </p:graphicFrame>
      <p:sp>
        <p:nvSpPr>
          <p:cNvPr id="8" name="Slide Number Placeholder 7">
            <a:extLst>
              <a:ext uri="{FF2B5EF4-FFF2-40B4-BE49-F238E27FC236}">
                <a16:creationId xmlns:a16="http://schemas.microsoft.com/office/drawing/2014/main" id="{41CC56A7-E259-0943-D8D8-67AA516FC40C}"/>
              </a:ext>
            </a:extLst>
          </p:cNvPr>
          <p:cNvSpPr>
            <a:spLocks noGrp="1"/>
          </p:cNvSpPr>
          <p:nvPr>
            <p:ph type="sldNum" sz="quarter" idx="12"/>
          </p:nvPr>
        </p:nvSpPr>
        <p:spPr/>
        <p:txBody>
          <a:bodyPr/>
          <a:lstStyle/>
          <a:p>
            <a:fld id="{1DF045EC-48BF-BA44-998E-8ED3EE7B226A}" type="slidenum">
              <a:rPr lang="en-US" smtClean="0"/>
              <a:t>35</a:t>
            </a:fld>
            <a:endParaRPr lang="en-US"/>
          </a:p>
        </p:txBody>
      </p:sp>
      <p:sp>
        <p:nvSpPr>
          <p:cNvPr id="11" name="Title 1">
            <a:extLst>
              <a:ext uri="{FF2B5EF4-FFF2-40B4-BE49-F238E27FC236}">
                <a16:creationId xmlns:a16="http://schemas.microsoft.com/office/drawing/2014/main" id="{97D4B6B4-BF65-250B-419A-5999A5607327}"/>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Research Methodology</a:t>
            </a:r>
            <a:endParaRPr lang="en-US" sz="48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02FEC8F5-2E8F-2958-F372-87903CED9A4A}"/>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5.2 MARKET RESEARCH</a:t>
            </a:r>
            <a:endParaRPr lang="en-TR" sz="40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C47D4592-9B4B-C2B4-660D-34790D24DA66}"/>
              </a:ext>
            </a:extLst>
          </p:cNvPr>
          <p:cNvSpPr txBox="1"/>
          <p:nvPr/>
        </p:nvSpPr>
        <p:spPr>
          <a:xfrm>
            <a:off x="890907" y="1976496"/>
            <a:ext cx="10410185" cy="123110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solutions will be evaluated against monetary cost criterion by the market research [46] method:</a:t>
            </a:r>
            <a:endParaRPr lang="en-TR" sz="2800" dirty="0">
              <a:latin typeface="Calibri Light" panose="020F0302020204030204" pitchFamily="34" charset="0"/>
              <a:cs typeface="Calibri Light" panose="020F0302020204030204" pitchFamily="34" charset="0"/>
            </a:endParaRPr>
          </a:p>
          <a:p>
            <a:endParaRPr lang="en-US" dirty="0"/>
          </a:p>
        </p:txBody>
      </p:sp>
      <p:sp>
        <p:nvSpPr>
          <p:cNvPr id="2" name="TextBox 1">
            <a:extLst>
              <a:ext uri="{FF2B5EF4-FFF2-40B4-BE49-F238E27FC236}">
                <a16:creationId xmlns:a16="http://schemas.microsoft.com/office/drawing/2014/main" id="{AFCC9D10-80F7-55D8-FA9C-6B96C556A1FB}"/>
              </a:ext>
            </a:extLst>
          </p:cNvPr>
          <p:cNvSpPr txBox="1"/>
          <p:nvPr/>
        </p:nvSpPr>
        <p:spPr>
          <a:xfrm>
            <a:off x="4565504" y="6248400"/>
            <a:ext cx="334893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6: Market Research Method</a:t>
            </a:r>
          </a:p>
        </p:txBody>
      </p:sp>
    </p:spTree>
    <p:extLst>
      <p:ext uri="{BB962C8B-B14F-4D97-AF65-F5344CB8AC3E}">
        <p14:creationId xmlns:p14="http://schemas.microsoft.com/office/powerpoint/2010/main" val="3112575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7A778B8-27C5-390A-A41C-BCFE987C7F27}"/>
              </a:ext>
            </a:extLst>
          </p:cNvPr>
          <p:cNvGraphicFramePr>
            <a:graphicFrameLocks noGrp="1"/>
          </p:cNvGraphicFramePr>
          <p:nvPr>
            <p:extLst>
              <p:ext uri="{D42A27DB-BD31-4B8C-83A1-F6EECF244321}">
                <p14:modId xmlns:p14="http://schemas.microsoft.com/office/powerpoint/2010/main" val="3754619549"/>
              </p:ext>
            </p:extLst>
          </p:nvPr>
        </p:nvGraphicFramePr>
        <p:xfrm>
          <a:off x="679622" y="3429000"/>
          <a:ext cx="10231394" cy="2515021"/>
        </p:xfrm>
        <a:graphic>
          <a:graphicData uri="http://schemas.openxmlformats.org/drawingml/2006/table">
            <a:tbl>
              <a:tblPr firstRow="1" bandRow="1">
                <a:tableStyleId>{5C22544A-7EE6-4342-B048-85BDC9FD1C3A}</a:tableStyleId>
              </a:tblPr>
              <a:tblGrid>
                <a:gridCol w="1658431">
                  <a:extLst>
                    <a:ext uri="{9D8B030D-6E8A-4147-A177-3AD203B41FA5}">
                      <a16:colId xmlns:a16="http://schemas.microsoft.com/office/drawing/2014/main" val="1409589572"/>
                    </a:ext>
                  </a:extLst>
                </a:gridCol>
                <a:gridCol w="2764980">
                  <a:extLst>
                    <a:ext uri="{9D8B030D-6E8A-4147-A177-3AD203B41FA5}">
                      <a16:colId xmlns:a16="http://schemas.microsoft.com/office/drawing/2014/main" val="4080095202"/>
                    </a:ext>
                  </a:extLst>
                </a:gridCol>
                <a:gridCol w="2815023">
                  <a:extLst>
                    <a:ext uri="{9D8B030D-6E8A-4147-A177-3AD203B41FA5}">
                      <a16:colId xmlns:a16="http://schemas.microsoft.com/office/drawing/2014/main" val="2545178126"/>
                    </a:ext>
                  </a:extLst>
                </a:gridCol>
                <a:gridCol w="2992960">
                  <a:extLst>
                    <a:ext uri="{9D8B030D-6E8A-4147-A177-3AD203B41FA5}">
                      <a16:colId xmlns:a16="http://schemas.microsoft.com/office/drawing/2014/main" val="1538414867"/>
                    </a:ext>
                  </a:extLst>
                </a:gridCol>
              </a:tblGrid>
              <a:tr h="1054323">
                <a:tc>
                  <a:txBody>
                    <a:bodyPr/>
                    <a:lstStyle/>
                    <a:p>
                      <a:pPr algn="l"/>
                      <a:endParaRPr lang="en-TR" b="0" i="0" dirty="0">
                        <a:solidFill>
                          <a:schemeClr val="bg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Kinect-Based Deterrent System with an Odor-Repellent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bg1"/>
                          </a:solidFill>
                          <a:latin typeface="Calibri" panose="020F0502020204030204" pitchFamily="34" charset="0"/>
                          <a:cs typeface="Calibri" panose="020F0502020204030204" pitchFamily="34" charset="0"/>
                        </a:rPr>
                        <a:t>Machine Learning-Based Acoustic Deterrent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bg1"/>
                          </a:solidFill>
                          <a:latin typeface="Calibri" panose="020F0502020204030204" pitchFamily="34" charset="0"/>
                          <a:cs typeface="Calibri" panose="020F0502020204030204" pitchFamily="34" charset="0"/>
                        </a:rPr>
                        <a:t>Sensor and Artificial Intelligence-Based Visual Deterrent System</a:t>
                      </a:r>
                    </a:p>
                  </a:txBody>
                  <a:tcPr/>
                </a:tc>
                <a:extLst>
                  <a:ext uri="{0D108BD9-81ED-4DB2-BD59-A6C34878D82A}">
                    <a16:rowId xmlns:a16="http://schemas.microsoft.com/office/drawing/2014/main" val="519344901"/>
                  </a:ext>
                </a:extLst>
              </a:tr>
              <a:tr h="1460698">
                <a:tc>
                  <a:txBody>
                    <a:bodyPr/>
                    <a:lstStyle/>
                    <a:p>
                      <a:pPr algn="l"/>
                      <a:r>
                        <a:rPr lang="en-TR" b="0" i="0" dirty="0">
                          <a:solidFill>
                            <a:schemeClr val="bg1"/>
                          </a:solidFill>
                          <a:latin typeface="Calibri" panose="020F0502020204030204" pitchFamily="34" charset="0"/>
                          <a:cs typeface="Calibri" panose="020F0502020204030204" pitchFamily="34" charset="0"/>
                        </a:rPr>
                        <a:t>Field Observation</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 </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a:t>
                      </a:r>
                    </a:p>
                  </a:txBody>
                  <a:tcPr/>
                </a:tc>
                <a:tc>
                  <a:txBody>
                    <a:bodyPr/>
                    <a:lstStyle/>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Feasibility</a:t>
                      </a:r>
                    </a:p>
                    <a:p>
                      <a:pPr marL="285750" indent="-285750" algn="l">
                        <a:buFont typeface="Arial" panose="020B0604020202020204" pitchFamily="34" charset="0"/>
                        <a:buChar char="•"/>
                      </a:pPr>
                      <a:r>
                        <a:rPr lang="en-TR" b="0" i="0" dirty="0">
                          <a:solidFill>
                            <a:schemeClr val="bg1"/>
                          </a:solidFill>
                          <a:latin typeface="Calibri" panose="020F0502020204030204" pitchFamily="34" charset="0"/>
                          <a:cs typeface="Calibri" panose="020F0502020204030204" pitchFamily="34" charset="0"/>
                        </a:rPr>
                        <a:t>Environmental Safety Impact</a:t>
                      </a:r>
                    </a:p>
                  </a:txBody>
                  <a:tcPr/>
                </a:tc>
                <a:extLst>
                  <a:ext uri="{0D108BD9-81ED-4DB2-BD59-A6C34878D82A}">
                    <a16:rowId xmlns:a16="http://schemas.microsoft.com/office/drawing/2014/main" val="1731214100"/>
                  </a:ext>
                </a:extLst>
              </a:tr>
            </a:tbl>
          </a:graphicData>
        </a:graphic>
      </p:graphicFrame>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36</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5.0 </a:t>
            </a:r>
            <a:r>
              <a:rPr lang="en-TR" sz="4800" dirty="0">
                <a:latin typeface="Calibri Light" panose="020F0302020204030204" pitchFamily="34" charset="0"/>
                <a:cs typeface="Calibri Light" panose="020F0302020204030204" pitchFamily="34" charset="0"/>
              </a:rPr>
              <a:t>Research Methodology</a:t>
            </a:r>
            <a:endParaRPr lang="en-US" sz="48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24DBBC91-155C-7365-04AD-F184442992ED}"/>
              </a:ext>
            </a:extLst>
          </p:cNvPr>
          <p:cNvSpPr txBox="1"/>
          <p:nvPr/>
        </p:nvSpPr>
        <p:spPr>
          <a:xfrm>
            <a:off x="915237" y="1236645"/>
            <a:ext cx="5528930" cy="707886"/>
          </a:xfrm>
          <a:prstGeom prst="rect">
            <a:avLst/>
          </a:prstGeom>
          <a:noFill/>
        </p:spPr>
        <p:txBody>
          <a:bodyPr wrap="square" rtlCol="0">
            <a:spAutoFit/>
          </a:bodyPr>
          <a:lstStyle/>
          <a:p>
            <a:pPr marL="0" indent="0">
              <a:buNone/>
            </a:pPr>
            <a:r>
              <a:rPr lang="tr-TR" sz="4000" dirty="0">
                <a:latin typeface="Calibri Light" panose="020F0302020204030204" pitchFamily="34" charset="0"/>
                <a:cs typeface="Calibri Light" panose="020F0302020204030204" pitchFamily="34" charset="0"/>
              </a:rPr>
              <a:t>5.3 FIELD OBSERVATION</a:t>
            </a:r>
            <a:endParaRPr lang="en-TR" sz="4000" dirty="0">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1976496"/>
            <a:ext cx="10410185" cy="123110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solutions will be checked against feasibility and environmental safety impact criteria by the field observation [49], [50] method:</a:t>
            </a:r>
            <a:endParaRPr lang="en-TR" sz="2800" dirty="0">
              <a:latin typeface="Calibri Light" panose="020F0302020204030204" pitchFamily="34" charset="0"/>
              <a:cs typeface="Calibri Light" panose="020F0302020204030204" pitchFamily="34" charset="0"/>
            </a:endParaRPr>
          </a:p>
          <a:p>
            <a:endParaRPr lang="en-US" dirty="0"/>
          </a:p>
        </p:txBody>
      </p:sp>
      <p:sp>
        <p:nvSpPr>
          <p:cNvPr id="2" name="TextBox 1">
            <a:extLst>
              <a:ext uri="{FF2B5EF4-FFF2-40B4-BE49-F238E27FC236}">
                <a16:creationId xmlns:a16="http://schemas.microsoft.com/office/drawing/2014/main" id="{3FDB38A0-365D-CE3D-121B-EEA0B13ADC5A}"/>
              </a:ext>
            </a:extLst>
          </p:cNvPr>
          <p:cNvSpPr txBox="1"/>
          <p:nvPr/>
        </p:nvSpPr>
        <p:spPr>
          <a:xfrm>
            <a:off x="4087031" y="6065837"/>
            <a:ext cx="341657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7: Field Observation Method</a:t>
            </a:r>
          </a:p>
        </p:txBody>
      </p:sp>
    </p:spTree>
    <p:extLst>
      <p:ext uri="{BB962C8B-B14F-4D97-AF65-F5344CB8AC3E}">
        <p14:creationId xmlns:p14="http://schemas.microsoft.com/office/powerpoint/2010/main" val="563031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3A91-41AF-C67C-9495-74294F89483F}"/>
              </a:ext>
            </a:extLst>
          </p:cNvPr>
          <p:cNvSpPr>
            <a:spLocks noGrp="1"/>
          </p:cNvSpPr>
          <p:nvPr>
            <p:ph type="title"/>
          </p:nvPr>
        </p:nvSpPr>
        <p:spPr>
          <a:xfrm>
            <a:off x="6522447" y="2460957"/>
            <a:ext cx="5226530" cy="1936086"/>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6.0 Results and Analysis</a:t>
            </a:r>
          </a:p>
        </p:txBody>
      </p:sp>
      <p:sp>
        <p:nvSpPr>
          <p:cNvPr id="4" name="Slide Number Placeholder 3">
            <a:extLst>
              <a:ext uri="{FF2B5EF4-FFF2-40B4-BE49-F238E27FC236}">
                <a16:creationId xmlns:a16="http://schemas.microsoft.com/office/drawing/2014/main" id="{279318E9-5F41-B2E6-F8D2-97B5BA48A76F}"/>
              </a:ext>
            </a:extLst>
          </p:cNvPr>
          <p:cNvSpPr>
            <a:spLocks noGrp="1"/>
          </p:cNvSpPr>
          <p:nvPr>
            <p:ph type="sldNum" sz="quarter" idx="12"/>
          </p:nvPr>
        </p:nvSpPr>
        <p:spPr/>
        <p:txBody>
          <a:bodyPr/>
          <a:lstStyle/>
          <a:p>
            <a:fld id="{1DF045EC-48BF-BA44-998E-8ED3EE7B226A}" type="slidenum">
              <a:rPr lang="en-US" smtClean="0"/>
              <a:t>37</a:t>
            </a:fld>
            <a:endParaRPr lang="en-US"/>
          </a:p>
        </p:txBody>
      </p:sp>
      <p:pic>
        <p:nvPicPr>
          <p:cNvPr id="6" name="Graphic 5" descr="Statistics with solid fill">
            <a:extLst>
              <a:ext uri="{FF2B5EF4-FFF2-40B4-BE49-F238E27FC236}">
                <a16:creationId xmlns:a16="http://schemas.microsoft.com/office/drawing/2014/main" id="{3873B8D1-5650-01D2-F250-CA98284E723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3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38</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5236" y="28878"/>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5236" y="1236645"/>
            <a:ext cx="10149943"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CRITERIA WEIGHING</a:t>
            </a: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2036864"/>
            <a:ext cx="10410185" cy="523220"/>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All solutions were analyzed for each criterion with varying weights. </a:t>
            </a:r>
            <a:endParaRPr lang="en-US" dirty="0"/>
          </a:p>
        </p:txBody>
      </p:sp>
      <p:graphicFrame>
        <p:nvGraphicFramePr>
          <p:cNvPr id="3" name="Chart 2">
            <a:extLst>
              <a:ext uri="{FF2B5EF4-FFF2-40B4-BE49-F238E27FC236}">
                <a16:creationId xmlns:a16="http://schemas.microsoft.com/office/drawing/2014/main" id="{BCF6338D-CB4D-4E81-CD0D-D1743856ADDA}"/>
              </a:ext>
            </a:extLst>
          </p:cNvPr>
          <p:cNvGraphicFramePr/>
          <p:nvPr>
            <p:extLst>
              <p:ext uri="{D42A27DB-BD31-4B8C-83A1-F6EECF244321}">
                <p14:modId xmlns:p14="http://schemas.microsoft.com/office/powerpoint/2010/main" val="4226376331"/>
              </p:ext>
            </p:extLst>
          </p:nvPr>
        </p:nvGraphicFramePr>
        <p:xfrm>
          <a:off x="0" y="2578849"/>
          <a:ext cx="12191999" cy="415760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B19E61A-7CAB-A611-3EF3-B205646E23D5}"/>
              </a:ext>
            </a:extLst>
          </p:cNvPr>
          <p:cNvSpPr txBox="1"/>
          <p:nvPr/>
        </p:nvSpPr>
        <p:spPr>
          <a:xfrm>
            <a:off x="3023555" y="6551788"/>
            <a:ext cx="614488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Chart 1: Criteria Weighing and Justification Pie Chart Illustration</a:t>
            </a:r>
          </a:p>
        </p:txBody>
      </p:sp>
    </p:spTree>
    <p:extLst>
      <p:ext uri="{BB962C8B-B14F-4D97-AF65-F5344CB8AC3E}">
        <p14:creationId xmlns:p14="http://schemas.microsoft.com/office/powerpoint/2010/main" val="5264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29393-3CFE-DC45-D91D-E88748E792AB}"/>
              </a:ext>
            </a:extLst>
          </p:cNvPr>
          <p:cNvSpPr>
            <a:spLocks noGrp="1"/>
          </p:cNvSpPr>
          <p:nvPr>
            <p:ph type="sldNum" sz="quarter" idx="12"/>
          </p:nvPr>
        </p:nvSpPr>
        <p:spPr/>
        <p:txBody>
          <a:bodyPr/>
          <a:lstStyle/>
          <a:p>
            <a:fld id="{1DF045EC-48BF-BA44-998E-8ED3EE7B226A}" type="slidenum">
              <a:rPr lang="en-US" smtClean="0"/>
              <a:t>39</a:t>
            </a:fld>
            <a:endParaRPr lang="en-US"/>
          </a:p>
        </p:txBody>
      </p:sp>
      <p:sp>
        <p:nvSpPr>
          <p:cNvPr id="7" name="Title 1">
            <a:extLst>
              <a:ext uri="{FF2B5EF4-FFF2-40B4-BE49-F238E27FC236}">
                <a16:creationId xmlns:a16="http://schemas.microsoft.com/office/drawing/2014/main" id="{61F13439-8BC8-4EC8-BBB2-1C12C597279C}"/>
              </a:ext>
            </a:extLst>
          </p:cNvPr>
          <p:cNvSpPr txBox="1">
            <a:spLocks/>
          </p:cNvSpPr>
          <p:nvPr/>
        </p:nvSpPr>
        <p:spPr>
          <a:xfrm>
            <a:off x="915236" y="28878"/>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8" name="TextBox 7">
            <a:extLst>
              <a:ext uri="{FF2B5EF4-FFF2-40B4-BE49-F238E27FC236}">
                <a16:creationId xmlns:a16="http://schemas.microsoft.com/office/drawing/2014/main" id="{C15473D7-B629-DB6D-BF64-6FB7B8F8B7FA}"/>
              </a:ext>
            </a:extLst>
          </p:cNvPr>
          <p:cNvSpPr txBox="1"/>
          <p:nvPr/>
        </p:nvSpPr>
        <p:spPr>
          <a:xfrm>
            <a:off x="915236" y="1361775"/>
            <a:ext cx="10410185" cy="523220"/>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Score distribution for each criterion:</a:t>
            </a:r>
            <a:endParaRPr lang="en-US" dirty="0"/>
          </a:p>
        </p:txBody>
      </p:sp>
      <p:graphicFrame>
        <p:nvGraphicFramePr>
          <p:cNvPr id="9" name="Table 8">
            <a:extLst>
              <a:ext uri="{FF2B5EF4-FFF2-40B4-BE49-F238E27FC236}">
                <a16:creationId xmlns:a16="http://schemas.microsoft.com/office/drawing/2014/main" id="{E038CA96-33BD-4985-5A9A-0D98F6E3D9CA}"/>
              </a:ext>
            </a:extLst>
          </p:cNvPr>
          <p:cNvGraphicFramePr>
            <a:graphicFrameLocks noGrp="1"/>
          </p:cNvGraphicFramePr>
          <p:nvPr>
            <p:extLst>
              <p:ext uri="{D42A27DB-BD31-4B8C-83A1-F6EECF244321}">
                <p14:modId xmlns:p14="http://schemas.microsoft.com/office/powerpoint/2010/main" val="85385232"/>
              </p:ext>
            </p:extLst>
          </p:nvPr>
        </p:nvGraphicFramePr>
        <p:xfrm>
          <a:off x="134587" y="2472357"/>
          <a:ext cx="11922825" cy="3139440"/>
        </p:xfrm>
        <a:graphic>
          <a:graphicData uri="http://schemas.openxmlformats.org/drawingml/2006/table">
            <a:tbl>
              <a:tblPr firstRow="1" bandRow="1">
                <a:tableStyleId>{5C22544A-7EE6-4342-B048-85BDC9FD1C3A}</a:tableStyleId>
              </a:tblPr>
              <a:tblGrid>
                <a:gridCol w="2287979">
                  <a:extLst>
                    <a:ext uri="{9D8B030D-6E8A-4147-A177-3AD203B41FA5}">
                      <a16:colId xmlns:a16="http://schemas.microsoft.com/office/drawing/2014/main" val="539442088"/>
                    </a:ext>
                  </a:extLst>
                </a:gridCol>
                <a:gridCol w="2212769">
                  <a:extLst>
                    <a:ext uri="{9D8B030D-6E8A-4147-A177-3AD203B41FA5}">
                      <a16:colId xmlns:a16="http://schemas.microsoft.com/office/drawing/2014/main" val="208617454"/>
                    </a:ext>
                  </a:extLst>
                </a:gridCol>
                <a:gridCol w="2062348">
                  <a:extLst>
                    <a:ext uri="{9D8B030D-6E8A-4147-A177-3AD203B41FA5}">
                      <a16:colId xmlns:a16="http://schemas.microsoft.com/office/drawing/2014/main" val="2598484233"/>
                    </a:ext>
                  </a:extLst>
                </a:gridCol>
                <a:gridCol w="2790701">
                  <a:extLst>
                    <a:ext uri="{9D8B030D-6E8A-4147-A177-3AD203B41FA5}">
                      <a16:colId xmlns:a16="http://schemas.microsoft.com/office/drawing/2014/main" val="1721001645"/>
                    </a:ext>
                  </a:extLst>
                </a:gridCol>
                <a:gridCol w="2569028">
                  <a:extLst>
                    <a:ext uri="{9D8B030D-6E8A-4147-A177-3AD203B41FA5}">
                      <a16:colId xmlns:a16="http://schemas.microsoft.com/office/drawing/2014/main" val="3964069644"/>
                    </a:ext>
                  </a:extLst>
                </a:gridCol>
              </a:tblGrid>
              <a:tr h="370840">
                <a:tc>
                  <a:txBody>
                    <a:bodyPr/>
                    <a:lstStyle/>
                    <a:p>
                      <a:pPr algn="ctr"/>
                      <a:r>
                        <a:rPr lang="en-TR" sz="2600" b="0" i="0" dirty="0">
                          <a:solidFill>
                            <a:schemeClr val="bg1"/>
                          </a:solidFill>
                          <a:latin typeface="Calibri" panose="020F0502020204030204" pitchFamily="34" charset="0"/>
                          <a:cs typeface="Calibri" panose="020F0502020204030204" pitchFamily="34" charset="0"/>
                        </a:rPr>
                        <a:t>CRITERIA</a:t>
                      </a:r>
                    </a:p>
                  </a:txBody>
                  <a:tcPr/>
                </a:tc>
                <a:tc>
                  <a:txBody>
                    <a:bodyPr/>
                    <a:lstStyle/>
                    <a:p>
                      <a:pPr algn="ctr"/>
                      <a:r>
                        <a:rPr lang="en-TR" sz="2600" b="0" i="0">
                          <a:solidFill>
                            <a:schemeClr val="bg1"/>
                          </a:solidFill>
                          <a:latin typeface="Calibri" panose="020F0502020204030204" pitchFamily="34" charset="0"/>
                          <a:cs typeface="Calibri" panose="020F0502020204030204" pitchFamily="34" charset="0"/>
                        </a:rPr>
                        <a:t>TOTAL INDICATORS</a:t>
                      </a:r>
                      <a:endParaRPr lang="en-TR" sz="26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2600" b="0" i="0">
                          <a:solidFill>
                            <a:schemeClr val="bg1"/>
                          </a:solidFill>
                          <a:latin typeface="Calibri" panose="020F0502020204030204" pitchFamily="34" charset="0"/>
                          <a:cs typeface="Calibri" panose="020F0502020204030204" pitchFamily="34" charset="0"/>
                        </a:rPr>
                        <a:t>ATTAINABLE SCORES</a:t>
                      </a:r>
                      <a:endParaRPr lang="en-TR" sz="26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WEIGHT AND NORMALIZATION FACTORS</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WEIGHTED AND NORMALIZED SCORES</a:t>
                      </a:r>
                    </a:p>
                  </a:txBody>
                  <a:tcPr/>
                </a:tc>
                <a:extLst>
                  <a:ext uri="{0D108BD9-81ED-4DB2-BD59-A6C34878D82A}">
                    <a16:rowId xmlns:a16="http://schemas.microsoft.com/office/drawing/2014/main" val="2921292433"/>
                  </a:ext>
                </a:extLst>
              </a:tr>
              <a:tr h="370840">
                <a:tc>
                  <a:txBody>
                    <a:bodyPr/>
                    <a:lstStyle/>
                    <a:p>
                      <a:r>
                        <a:rPr lang="en-TR" sz="2600" b="0" i="0" dirty="0">
                          <a:solidFill>
                            <a:schemeClr val="bg1"/>
                          </a:solidFill>
                          <a:latin typeface="Calibri" panose="020F0502020204030204" pitchFamily="34" charset="0"/>
                          <a:cs typeface="Calibri" panose="020F0502020204030204" pitchFamily="34" charset="0"/>
                        </a:rPr>
                        <a:t>Feasibility</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4</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10</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3.50</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[0-35]</a:t>
                      </a:r>
                    </a:p>
                  </a:txBody>
                  <a:tcPr/>
                </a:tc>
                <a:extLst>
                  <a:ext uri="{0D108BD9-81ED-4DB2-BD59-A6C34878D82A}">
                    <a16:rowId xmlns:a16="http://schemas.microsoft.com/office/drawing/2014/main" val="3021716635"/>
                  </a:ext>
                </a:extLst>
              </a:tr>
              <a:tr h="370840">
                <a:tc>
                  <a:txBody>
                    <a:bodyPr/>
                    <a:lstStyle/>
                    <a:p>
                      <a:r>
                        <a:rPr lang="en-TR" sz="2600" b="0" i="0" dirty="0">
                          <a:solidFill>
                            <a:schemeClr val="bg1"/>
                          </a:solidFill>
                          <a:latin typeface="Calibri" panose="020F0502020204030204" pitchFamily="34" charset="0"/>
                          <a:cs typeface="Calibri" panose="020F0502020204030204" pitchFamily="34" charset="0"/>
                        </a:rPr>
                        <a:t>Monetary Cost</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3</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8</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4.38</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[0-35]</a:t>
                      </a:r>
                    </a:p>
                  </a:txBody>
                  <a:tcPr/>
                </a:tc>
                <a:extLst>
                  <a:ext uri="{0D108BD9-81ED-4DB2-BD59-A6C34878D82A}">
                    <a16:rowId xmlns:a16="http://schemas.microsoft.com/office/drawing/2014/main" val="244781921"/>
                  </a:ext>
                </a:extLst>
              </a:tr>
              <a:tr h="370840">
                <a:tc>
                  <a:txBody>
                    <a:bodyPr/>
                    <a:lstStyle/>
                    <a:p>
                      <a:r>
                        <a:rPr lang="en-TR" sz="2600" b="0" i="0" dirty="0">
                          <a:solidFill>
                            <a:schemeClr val="bg1"/>
                          </a:solidFill>
                          <a:latin typeface="Calibri" panose="020F0502020204030204" pitchFamily="34" charset="0"/>
                          <a:cs typeface="Calibri" panose="020F0502020204030204" pitchFamily="34" charset="0"/>
                        </a:rPr>
                        <a:t>Environmental Safety Impact</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2</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5</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6.00</a:t>
                      </a:r>
                    </a:p>
                  </a:txBody>
                  <a:tcPr/>
                </a:tc>
                <a:tc>
                  <a:txBody>
                    <a:bodyPr/>
                    <a:lstStyle/>
                    <a:p>
                      <a:pPr algn="ctr"/>
                      <a:r>
                        <a:rPr lang="en-TR" sz="2600" b="0" i="0" dirty="0">
                          <a:solidFill>
                            <a:schemeClr val="bg1"/>
                          </a:solidFill>
                          <a:latin typeface="Calibri" panose="020F0502020204030204" pitchFamily="34" charset="0"/>
                          <a:cs typeface="Calibri" panose="020F0502020204030204" pitchFamily="34" charset="0"/>
                        </a:rPr>
                        <a:t>[0-30]</a:t>
                      </a:r>
                    </a:p>
                  </a:txBody>
                  <a:tcPr/>
                </a:tc>
                <a:extLst>
                  <a:ext uri="{0D108BD9-81ED-4DB2-BD59-A6C34878D82A}">
                    <a16:rowId xmlns:a16="http://schemas.microsoft.com/office/drawing/2014/main" val="1318638500"/>
                  </a:ext>
                </a:extLst>
              </a:tr>
            </a:tbl>
          </a:graphicData>
        </a:graphic>
      </p:graphicFrame>
      <p:sp>
        <p:nvSpPr>
          <p:cNvPr id="11" name="TextBox 10">
            <a:extLst>
              <a:ext uri="{FF2B5EF4-FFF2-40B4-BE49-F238E27FC236}">
                <a16:creationId xmlns:a16="http://schemas.microsoft.com/office/drawing/2014/main" id="{47DB98FF-DC06-797B-7445-8267EA0C555B}"/>
              </a:ext>
            </a:extLst>
          </p:cNvPr>
          <p:cNvSpPr txBox="1"/>
          <p:nvPr/>
        </p:nvSpPr>
        <p:spPr>
          <a:xfrm>
            <a:off x="3640773" y="5829827"/>
            <a:ext cx="518539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8: Score and Indicator Distribution per Criterion</a:t>
            </a:r>
          </a:p>
        </p:txBody>
      </p:sp>
    </p:spTree>
    <p:extLst>
      <p:ext uri="{BB962C8B-B14F-4D97-AF65-F5344CB8AC3E}">
        <p14:creationId xmlns:p14="http://schemas.microsoft.com/office/powerpoint/2010/main" val="3138504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D540F6-8CDF-6976-E2A7-6425DDB8AEA5}"/>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77CE8F6D-CA01-9FE0-A242-547482C1DFFC}"/>
              </a:ext>
            </a:extLst>
          </p:cNvPr>
          <p:cNvGraphicFramePr>
            <a:graphicFrameLocks noGrp="1"/>
          </p:cNvGraphicFramePr>
          <p:nvPr>
            <p:ph idx="1"/>
            <p:extLst>
              <p:ext uri="{D42A27DB-BD31-4B8C-83A1-F6EECF244321}">
                <p14:modId xmlns:p14="http://schemas.microsoft.com/office/powerpoint/2010/main" val="504562642"/>
              </p:ext>
            </p:extLst>
          </p:nvPr>
        </p:nvGraphicFramePr>
        <p:xfrm>
          <a:off x="569117" y="2141656"/>
          <a:ext cx="11050588" cy="4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2BE9A744-8BD8-866E-EADF-5CEB14C41E7A}"/>
              </a:ext>
            </a:extLst>
          </p:cNvPr>
          <p:cNvSpPr>
            <a:spLocks noGrp="1"/>
          </p:cNvSpPr>
          <p:nvPr>
            <p:ph type="sldNum" sz="quarter" idx="12"/>
          </p:nvPr>
        </p:nvSpPr>
        <p:spPr/>
        <p:txBody>
          <a:bodyPr/>
          <a:lstStyle/>
          <a:p>
            <a:fld id="{1DF045EC-48BF-BA44-998E-8ED3EE7B226A}" type="slidenum">
              <a:rPr lang="en-US" smtClean="0"/>
              <a:t>4</a:t>
            </a:fld>
            <a:endParaRPr lang="en-US"/>
          </a:p>
        </p:txBody>
      </p:sp>
      <p:sp>
        <p:nvSpPr>
          <p:cNvPr id="4" name="Content Placeholder 2">
            <a:extLst>
              <a:ext uri="{FF2B5EF4-FFF2-40B4-BE49-F238E27FC236}">
                <a16:creationId xmlns:a16="http://schemas.microsoft.com/office/drawing/2014/main" id="{FFC67A23-DC42-DDF4-A867-DE844AE6FCE2}"/>
              </a:ext>
            </a:extLst>
          </p:cNvPr>
          <p:cNvSpPr txBox="1">
            <a:spLocks/>
          </p:cNvSpPr>
          <p:nvPr/>
        </p:nvSpPr>
        <p:spPr>
          <a:xfrm>
            <a:off x="705478" y="1670198"/>
            <a:ext cx="2877695" cy="787292"/>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1.1 PROBLEM: </a:t>
            </a:r>
          </a:p>
        </p:txBody>
      </p:sp>
    </p:spTree>
    <p:extLst>
      <p:ext uri="{BB962C8B-B14F-4D97-AF65-F5344CB8AC3E}">
        <p14:creationId xmlns:p14="http://schemas.microsoft.com/office/powerpoint/2010/main" val="2543420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40</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375747"/>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2" y="596739"/>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6.1 </a:t>
            </a:r>
            <a:r>
              <a:rPr lang="en-US" sz="4000" dirty="0">
                <a:latin typeface="Calibri Light" panose="020F0302020204030204" pitchFamily="34" charset="0"/>
                <a:cs typeface="Calibri Light" panose="020F0302020204030204" pitchFamily="34" charset="0"/>
              </a:rPr>
              <a:t>FEASIBILITY</a:t>
            </a:r>
            <a:r>
              <a:rPr lang="en-TR" sz="4000" dirty="0">
                <a:latin typeface="Calibri Light" panose="020F0302020204030204" pitchFamily="34" charset="0"/>
                <a:cs typeface="Calibri Light" panose="020F0302020204030204" pitchFamily="34" charset="0"/>
              </a:rPr>
              <a: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1235979"/>
            <a:ext cx="10410185"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Feasibility criterion checklist:</a:t>
            </a:r>
          </a:p>
        </p:txBody>
      </p:sp>
      <p:graphicFrame>
        <p:nvGraphicFramePr>
          <p:cNvPr id="5" name="Table 4">
            <a:extLst>
              <a:ext uri="{FF2B5EF4-FFF2-40B4-BE49-F238E27FC236}">
                <a16:creationId xmlns:a16="http://schemas.microsoft.com/office/drawing/2014/main" id="{BD2FB0A9-1E14-9C59-C125-0B5583EB72EA}"/>
              </a:ext>
            </a:extLst>
          </p:cNvPr>
          <p:cNvGraphicFramePr>
            <a:graphicFrameLocks noGrp="1"/>
          </p:cNvGraphicFramePr>
          <p:nvPr>
            <p:extLst>
              <p:ext uri="{D42A27DB-BD31-4B8C-83A1-F6EECF244321}">
                <p14:modId xmlns:p14="http://schemas.microsoft.com/office/powerpoint/2010/main" val="693064000"/>
              </p:ext>
            </p:extLst>
          </p:nvPr>
        </p:nvGraphicFramePr>
        <p:xfrm>
          <a:off x="203198" y="1433089"/>
          <a:ext cx="11785598" cy="4450186"/>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2000" b="0" i="0" dirty="0">
                          <a:latin typeface="Calibri" panose="020F0502020204030204" pitchFamily="34" charset="0"/>
                          <a:cs typeface="Calibri" panose="020F0502020204030204" pitchFamily="34" charset="0"/>
                        </a:rPr>
                        <a:t>Integration into Existing Infrastructure</a:t>
                      </a:r>
                    </a:p>
                  </a:txBody>
                  <a:tcPr/>
                </a:tc>
                <a:tc>
                  <a:txBody>
                    <a:bodyPr/>
                    <a:lstStyle/>
                    <a:p>
                      <a:pPr algn="ctr"/>
                      <a:r>
                        <a:rPr lang="en-TR" sz="2000" b="0" i="0" dirty="0">
                          <a:latin typeface="Calibri" panose="020F0502020204030204" pitchFamily="34" charset="0"/>
                          <a:cs typeface="Calibri" panose="020F0502020204030204" pitchFamily="34" charset="0"/>
                        </a:rPr>
                        <a:t>[0-3]</a:t>
                      </a:r>
                    </a:p>
                  </a:txBody>
                  <a:tcPr/>
                </a:tc>
                <a:tc>
                  <a:txBody>
                    <a:bodyPr/>
                    <a:lstStyle/>
                    <a:p>
                      <a:r>
                        <a:rPr lang="en-US" sz="1400" b="0" i="0" dirty="0">
                          <a:latin typeface="Calibri" panose="020F0502020204030204" pitchFamily="34" charset="0"/>
                          <a:cs typeface="Calibri" panose="020F0502020204030204" pitchFamily="34" charset="0"/>
                        </a:rPr>
                        <a:t>(0) Complete overhaul required </a:t>
                      </a:r>
                    </a:p>
                    <a:p>
                      <a:r>
                        <a:rPr lang="en-US" sz="1400" b="0" i="0" dirty="0">
                          <a:latin typeface="Calibri" panose="020F0502020204030204" pitchFamily="34" charset="0"/>
                          <a:cs typeface="Calibri" panose="020F0502020204030204" pitchFamily="34" charset="0"/>
                        </a:rPr>
                        <a:t>(1) Major modifications needed </a:t>
                      </a:r>
                    </a:p>
                    <a:p>
                      <a:r>
                        <a:rPr lang="en-US" sz="1400" b="0" i="0" dirty="0">
                          <a:latin typeface="Calibri" panose="020F0502020204030204" pitchFamily="34" charset="0"/>
                          <a:cs typeface="Calibri" panose="020F0502020204030204" pitchFamily="34" charset="0"/>
                        </a:rPr>
                        <a:t>(2) Minor modifications sufficient </a:t>
                      </a:r>
                    </a:p>
                    <a:p>
                      <a:r>
                        <a:rPr lang="en-US" sz="1400" b="0" i="0" dirty="0">
                          <a:latin typeface="Calibri" panose="020F0502020204030204" pitchFamily="34" charset="0"/>
                          <a:cs typeface="Calibri" panose="020F0502020204030204" pitchFamily="34" charset="0"/>
                        </a:rPr>
                        <a:t>(3) No modifications needed</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5218642"/>
                  </a:ext>
                </a:extLst>
              </a:tr>
              <a:tr h="618821">
                <a:tc>
                  <a:txBody>
                    <a:bodyPr/>
                    <a:lstStyle/>
                    <a:p>
                      <a:r>
                        <a:rPr lang="en-US" sz="2000" b="0" i="0" dirty="0">
                          <a:latin typeface="Calibri" panose="020F0502020204030204" pitchFamily="34" charset="0"/>
                          <a:cs typeface="Calibri" panose="020F0502020204030204" pitchFamily="34" charset="0"/>
                        </a:rPr>
                        <a:t>Technology or Method Availability and Maturity</a:t>
                      </a:r>
                    </a:p>
                  </a:txBody>
                  <a:tcPr/>
                </a:tc>
                <a:tc>
                  <a:txBody>
                    <a:bodyPr/>
                    <a:lstStyle/>
                    <a:p>
                      <a:pPr algn="ctr"/>
                      <a:r>
                        <a:rPr lang="en-TR" sz="2000" b="0" i="0" dirty="0">
                          <a:latin typeface="Calibri" panose="020F0502020204030204" pitchFamily="34" charset="0"/>
                          <a:cs typeface="Calibri" panose="020F0502020204030204" pitchFamily="34" charset="0"/>
                        </a:rPr>
                        <a:t>[0-2]</a:t>
                      </a:r>
                    </a:p>
                  </a:txBody>
                  <a:tcPr/>
                </a:tc>
                <a:tc>
                  <a:txBody>
                    <a:bodyPr/>
                    <a:lstStyle/>
                    <a:p>
                      <a:r>
                        <a:rPr lang="en-US" sz="1400" b="0" i="0" dirty="0">
                          <a:latin typeface="Calibri" panose="020F0502020204030204" pitchFamily="34" charset="0"/>
                          <a:cs typeface="Calibri" panose="020F0502020204030204" pitchFamily="34" charset="0"/>
                        </a:rPr>
                        <a:t>(0) Technology/method undeveloped or experimental </a:t>
                      </a:r>
                    </a:p>
                    <a:p>
                      <a:r>
                        <a:rPr lang="en-US" sz="1400" b="0" i="0" dirty="0">
                          <a:latin typeface="Calibri" panose="020F0502020204030204" pitchFamily="34" charset="0"/>
                          <a:cs typeface="Calibri" panose="020F0502020204030204" pitchFamily="34" charset="0"/>
                        </a:rPr>
                        <a:t>(1) Technology/method available, limited testing </a:t>
                      </a:r>
                    </a:p>
                    <a:p>
                      <a:r>
                        <a:rPr lang="en-US" sz="1400" b="0" i="0" dirty="0">
                          <a:latin typeface="Calibri" panose="020F0502020204030204" pitchFamily="34" charset="0"/>
                          <a:cs typeface="Calibri" panose="020F0502020204030204" pitchFamily="34" charset="0"/>
                        </a:rPr>
                        <a:t>(2) Technology/method widely available, proven effective</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94267667"/>
                  </a:ext>
                </a:extLst>
              </a:tr>
              <a:tr h="618821">
                <a:tc>
                  <a:txBody>
                    <a:bodyPr/>
                    <a:lstStyle/>
                    <a:p>
                      <a:r>
                        <a:rPr lang="en-US" sz="2000" b="0" i="0" dirty="0">
                          <a:latin typeface="Calibri" panose="020F0502020204030204" pitchFamily="34" charset="0"/>
                          <a:cs typeface="Calibri" panose="020F0502020204030204" pitchFamily="34" charset="0"/>
                        </a:rPr>
                        <a:t>HC Community Acceptance</a:t>
                      </a:r>
                    </a:p>
                  </a:txBody>
                  <a:tcPr/>
                </a:tc>
                <a:tc>
                  <a:txBody>
                    <a:bodyPr/>
                    <a:lstStyle/>
                    <a:p>
                      <a:pPr algn="ctr"/>
                      <a:r>
                        <a:rPr lang="en-TR" sz="2000" b="0" i="0" dirty="0">
                          <a:latin typeface="Calibri" panose="020F0502020204030204" pitchFamily="34" charset="0"/>
                          <a:cs typeface="Calibri" panose="020F0502020204030204" pitchFamily="34" charset="0"/>
                        </a:rPr>
                        <a:t>[0-2]</a:t>
                      </a:r>
                    </a:p>
                  </a:txBody>
                  <a:tcPr/>
                </a:tc>
                <a:tc>
                  <a:txBody>
                    <a:bodyPr/>
                    <a:lstStyle/>
                    <a:p>
                      <a:r>
                        <a:rPr lang="en-US" sz="1400" b="0" i="0" dirty="0">
                          <a:latin typeface="Calibri" panose="020F0502020204030204" pitchFamily="34" charset="0"/>
                          <a:cs typeface="Calibri" panose="020F0502020204030204" pitchFamily="34" charset="0"/>
                        </a:rPr>
                        <a:t>(0) Strong opposition, significant acceptance barriers </a:t>
                      </a:r>
                    </a:p>
                    <a:p>
                      <a:r>
                        <a:rPr lang="en-US" sz="1400" b="0" i="0" dirty="0">
                          <a:latin typeface="Calibri" panose="020F0502020204030204" pitchFamily="34" charset="0"/>
                          <a:cs typeface="Calibri" panose="020F0502020204030204" pitchFamily="34" charset="0"/>
                        </a:rPr>
                        <a:t>(1) Some resistance, requires persuasion </a:t>
                      </a:r>
                    </a:p>
                    <a:p>
                      <a:r>
                        <a:rPr lang="en-US" sz="1400" b="0" i="0" dirty="0">
                          <a:latin typeface="Calibri" panose="020F0502020204030204" pitchFamily="34" charset="0"/>
                          <a:cs typeface="Calibri" panose="020F0502020204030204" pitchFamily="34" charset="0"/>
                        </a:rPr>
                        <a:t>(2) Accepted with support, minimal concerns</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6419905"/>
                  </a:ext>
                </a:extLst>
              </a:tr>
              <a:tr h="618821">
                <a:tc>
                  <a:txBody>
                    <a:bodyPr/>
                    <a:lstStyle/>
                    <a:p>
                      <a:r>
                        <a:rPr lang="en-US" sz="2000" b="0" i="0" dirty="0">
                          <a:latin typeface="Calibri" panose="020F0502020204030204" pitchFamily="34" charset="0"/>
                          <a:cs typeface="Calibri" panose="020F0502020204030204" pitchFamily="34" charset="0"/>
                        </a:rPr>
                        <a:t>Technical Implementation </a:t>
                      </a:r>
                    </a:p>
                  </a:txBody>
                  <a:tcPr/>
                </a:tc>
                <a:tc>
                  <a:txBody>
                    <a:bodyPr/>
                    <a:lstStyle/>
                    <a:p>
                      <a:pPr algn="ctr"/>
                      <a:r>
                        <a:rPr lang="en-TR" sz="2000" b="0" i="0" dirty="0">
                          <a:latin typeface="Calibri" panose="020F0502020204030204" pitchFamily="34" charset="0"/>
                          <a:cs typeface="Calibri" panose="020F0502020204030204" pitchFamily="34" charset="0"/>
                        </a:rPr>
                        <a:t>[0-3]</a:t>
                      </a:r>
                    </a:p>
                  </a:txBody>
                  <a:tcPr/>
                </a:tc>
                <a:tc>
                  <a:txBody>
                    <a:bodyPr/>
                    <a:lstStyle/>
                    <a:p>
                      <a:r>
                        <a:rPr lang="en-US" sz="1400" b="0" i="0" dirty="0">
                          <a:latin typeface="Calibri" panose="020F0502020204030204" pitchFamily="34" charset="0"/>
                          <a:cs typeface="Calibri" panose="020F0502020204030204" pitchFamily="34" charset="0"/>
                        </a:rPr>
                        <a:t>(0) Extremely complex, specialized skills required </a:t>
                      </a:r>
                    </a:p>
                    <a:p>
                      <a:r>
                        <a:rPr lang="en-US" sz="1400" b="0" i="0" dirty="0">
                          <a:latin typeface="Calibri" panose="020F0502020204030204" pitchFamily="34" charset="0"/>
                          <a:cs typeface="Calibri" panose="020F0502020204030204" pitchFamily="34" charset="0"/>
                        </a:rPr>
                        <a:t>(1) Considerable complexity, and external expertise needed </a:t>
                      </a:r>
                    </a:p>
                    <a:p>
                      <a:r>
                        <a:rPr lang="en-US" sz="1400" b="0" i="0" dirty="0">
                          <a:latin typeface="Calibri" panose="020F0502020204030204" pitchFamily="34" charset="0"/>
                          <a:cs typeface="Calibri" panose="020F0502020204030204" pitchFamily="34" charset="0"/>
                        </a:rPr>
                        <a:t>(2) Manageable complexity with existing resources </a:t>
                      </a:r>
                    </a:p>
                    <a:p>
                      <a:r>
                        <a:rPr lang="en-US" sz="1400" b="0" i="0" dirty="0">
                          <a:latin typeface="Calibri" panose="020F0502020204030204" pitchFamily="34" charset="0"/>
                          <a:cs typeface="Calibri" panose="020F0502020204030204" pitchFamily="34" charset="0"/>
                        </a:rPr>
                        <a:t>(3) Straightforward, easily managed</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67899047"/>
                  </a:ext>
                </a:extLst>
              </a:tr>
              <a:tr h="618821">
                <a:tc>
                  <a:txBody>
                    <a:bodyPr/>
                    <a:lstStyle/>
                    <a:p>
                      <a:r>
                        <a:rPr lang="en-US" sz="2000" b="0" i="0" dirty="0">
                          <a:latin typeface="Calibri" panose="020F0502020204030204" pitchFamily="34" charset="0"/>
                          <a:cs typeface="Calibri" panose="020F0502020204030204" pitchFamily="34" charset="0"/>
                        </a:rPr>
                        <a:t>Possible Total Points</a:t>
                      </a:r>
                    </a:p>
                  </a:txBody>
                  <a:tcPr/>
                </a:tc>
                <a:tc gridSpan="2">
                  <a:txBody>
                    <a:bodyPr/>
                    <a:lstStyle/>
                    <a:p>
                      <a:pPr algn="ctr"/>
                      <a:r>
                        <a:rPr lang="en-TR" sz="2000" b="0" i="0" dirty="0">
                          <a:latin typeface="Calibri" panose="020F0502020204030204" pitchFamily="34" charset="0"/>
                          <a:cs typeface="Calibri" panose="020F0502020204030204" pitchFamily="34" charset="0"/>
                        </a:rPr>
                        <a:t>10</a:t>
                      </a:r>
                    </a:p>
                  </a:txBody>
                  <a:tcPr/>
                </a:tc>
                <a:tc hMerge="1">
                  <a:txBody>
                    <a:bodyPr/>
                    <a:lstStyle/>
                    <a:p>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37515188"/>
                  </a:ext>
                </a:extLst>
              </a:tr>
            </a:tbl>
          </a:graphicData>
        </a:graphic>
      </p:graphicFrame>
      <p:sp>
        <p:nvSpPr>
          <p:cNvPr id="7" name="TextBox 6">
            <a:extLst>
              <a:ext uri="{FF2B5EF4-FFF2-40B4-BE49-F238E27FC236}">
                <a16:creationId xmlns:a16="http://schemas.microsoft.com/office/drawing/2014/main" id="{85964901-3C13-D32B-81E7-0969CE8F5798}"/>
              </a:ext>
            </a:extLst>
          </p:cNvPr>
          <p:cNvSpPr txBox="1"/>
          <p:nvPr/>
        </p:nvSpPr>
        <p:spPr>
          <a:xfrm>
            <a:off x="4266426" y="5991320"/>
            <a:ext cx="365914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9: Feasibility Criterion Checklist</a:t>
            </a:r>
          </a:p>
        </p:txBody>
      </p:sp>
    </p:spTree>
    <p:extLst>
      <p:ext uri="{BB962C8B-B14F-4D97-AF65-F5344CB8AC3E}">
        <p14:creationId xmlns:p14="http://schemas.microsoft.com/office/powerpoint/2010/main" val="659106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41</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30338"/>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2" y="864861"/>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6.1 </a:t>
            </a:r>
            <a:r>
              <a:rPr lang="en-US" sz="4000" dirty="0">
                <a:latin typeface="Calibri Light" panose="020F0302020204030204" pitchFamily="34" charset="0"/>
                <a:cs typeface="Calibri Light" panose="020F0302020204030204" pitchFamily="34" charset="0"/>
              </a:rPr>
              <a:t>FEASIBILITY</a:t>
            </a:r>
            <a:r>
              <a:rPr lang="en-TR" sz="4000" dirty="0">
                <a:latin typeface="Calibri Light" panose="020F0302020204030204" pitchFamily="34" charset="0"/>
                <a:cs typeface="Calibri Light" panose="020F0302020204030204" pitchFamily="34" charset="0"/>
              </a:rPr>
              <a: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478416"/>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6.1.1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 FEASIBILITY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graphicFrame>
        <p:nvGraphicFramePr>
          <p:cNvPr id="2" name="Table 1">
            <a:extLst>
              <a:ext uri="{FF2B5EF4-FFF2-40B4-BE49-F238E27FC236}">
                <a16:creationId xmlns:a16="http://schemas.microsoft.com/office/drawing/2014/main" id="{5AA9C0B5-EBEE-4903-BC32-8860652E840B}"/>
              </a:ext>
            </a:extLst>
          </p:cNvPr>
          <p:cNvGraphicFramePr>
            <a:graphicFrameLocks noGrp="1"/>
          </p:cNvGraphicFramePr>
          <p:nvPr>
            <p:extLst>
              <p:ext uri="{D42A27DB-BD31-4B8C-83A1-F6EECF244321}">
                <p14:modId xmlns:p14="http://schemas.microsoft.com/office/powerpoint/2010/main" val="569735506"/>
              </p:ext>
            </p:extLst>
          </p:nvPr>
        </p:nvGraphicFramePr>
        <p:xfrm>
          <a:off x="264019" y="2374766"/>
          <a:ext cx="11780981" cy="3605967"/>
        </p:xfrm>
        <a:graphic>
          <a:graphicData uri="http://schemas.openxmlformats.org/drawingml/2006/table">
            <a:tbl>
              <a:tblPr firstRow="1" bandRow="1">
                <a:tableStyleId>{5C22544A-7EE6-4342-B048-85BDC9FD1C3A}</a:tableStyleId>
              </a:tblPr>
              <a:tblGrid>
                <a:gridCol w="4829662">
                  <a:extLst>
                    <a:ext uri="{9D8B030D-6E8A-4147-A177-3AD203B41FA5}">
                      <a16:colId xmlns:a16="http://schemas.microsoft.com/office/drawing/2014/main" val="1273063218"/>
                    </a:ext>
                  </a:extLst>
                </a:gridCol>
                <a:gridCol w="1742548">
                  <a:extLst>
                    <a:ext uri="{9D8B030D-6E8A-4147-A177-3AD203B41FA5}">
                      <a16:colId xmlns:a16="http://schemas.microsoft.com/office/drawing/2014/main" val="1531279596"/>
                    </a:ext>
                  </a:extLst>
                </a:gridCol>
                <a:gridCol w="5208771">
                  <a:extLst>
                    <a:ext uri="{9D8B030D-6E8A-4147-A177-3AD203B41FA5}">
                      <a16:colId xmlns:a16="http://schemas.microsoft.com/office/drawing/2014/main" val="2645743007"/>
                    </a:ext>
                  </a:extLst>
                </a:gridCol>
              </a:tblGrid>
              <a:tr h="478565">
                <a:tc>
                  <a:txBody>
                    <a:bodyPr/>
                    <a:lstStyle/>
                    <a:p>
                      <a:pPr algn="ctr"/>
                      <a:r>
                        <a:rPr lang="en-TR" sz="1800" b="0" i="0">
                          <a:solidFill>
                            <a:schemeClr val="bg1"/>
                          </a:solidFill>
                          <a:latin typeface="Calibri" panose="020F0502020204030204" pitchFamily="34" charset="0"/>
                          <a:cs typeface="Calibri" panose="020F0502020204030204" pitchFamily="34" charset="0"/>
                        </a:rPr>
                        <a:t>INDICATORS</a:t>
                      </a:r>
                      <a:endParaRPr lang="en-TR" sz="18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2000" b="0" i="0" dirty="0">
                          <a:latin typeface="Calibri" panose="020F0502020204030204" pitchFamily="34" charset="0"/>
                          <a:cs typeface="Calibri" panose="020F0502020204030204" pitchFamily="34" charset="0"/>
                        </a:rPr>
                        <a:t>Integration into existing infrastructure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Minor installation adjustments are needed [17]; the infrastructure is largely compatible</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5218642"/>
                  </a:ext>
                </a:extLst>
              </a:tr>
              <a:tr h="618821">
                <a:tc>
                  <a:txBody>
                    <a:bodyPr/>
                    <a:lstStyle/>
                    <a:p>
                      <a:r>
                        <a:rPr lang="en-US" sz="2000" b="0" i="0" dirty="0">
                          <a:latin typeface="Calibri" panose="020F0502020204030204" pitchFamily="34" charset="0"/>
                          <a:cs typeface="Calibri" panose="020F0502020204030204" pitchFamily="34" charset="0"/>
                        </a:rPr>
                        <a:t>Technology or method availability and maturity</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285750" indent="-285750">
                        <a:buFont typeface="Arial" panose="020B0604020202020204" pitchFamily="34" charset="0"/>
                        <a:buChar char="•"/>
                      </a:pPr>
                      <a:r>
                        <a:rPr lang="en-US" sz="1600" b="0" i="0" dirty="0">
                          <a:latin typeface="Calibri" panose="020F0502020204030204" pitchFamily="34" charset="0"/>
                          <a:cs typeface="Calibri" panose="020F0502020204030204" pitchFamily="34" charset="0"/>
                        </a:rPr>
                        <a:t>Kinect is a mature, tested technology ready for application [18].</a:t>
                      </a:r>
                    </a:p>
                    <a:p>
                      <a:pPr marL="285750" indent="-285750">
                        <a:buFont typeface="Arial" panose="020B0604020202020204" pitchFamily="34" charset="0"/>
                        <a:buChar char="•"/>
                      </a:pPr>
                      <a:r>
                        <a:rPr lang="en-US" sz="1600" b="0" i="0" dirty="0">
                          <a:latin typeface="Calibri" panose="020F0502020204030204" pitchFamily="34" charset="0"/>
                          <a:cs typeface="Calibri" panose="020F0502020204030204" pitchFamily="34" charset="0"/>
                        </a:rPr>
                        <a:t>BLOB analysis is a successful object detection algorithm [17], [18].</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94267667"/>
                  </a:ext>
                </a:extLst>
              </a:tr>
              <a:tr h="618821">
                <a:tc>
                  <a:txBody>
                    <a:bodyPr/>
                    <a:lstStyle/>
                    <a:p>
                      <a:r>
                        <a:rPr lang="en-US" sz="2000" b="0" i="0" dirty="0">
                          <a:latin typeface="Calibri" panose="020F0502020204030204" pitchFamily="34" charset="0"/>
                          <a:cs typeface="Calibri" panose="020F0502020204030204" pitchFamily="34" charset="0"/>
                        </a:rPr>
                        <a:t>HC community acceptance</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600" b="0" i="0" dirty="0">
                          <a:latin typeface="Calibri" panose="020F0502020204030204" pitchFamily="34" charset="0"/>
                          <a:cs typeface="Calibri" panose="020F0502020204030204" pitchFamily="34" charset="0"/>
                        </a:rPr>
                        <a:t>Potential odor concerns [21], may require community persuasion [22]</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6419905"/>
                  </a:ext>
                </a:extLst>
              </a:tr>
              <a:tr h="618821">
                <a:tc>
                  <a:txBody>
                    <a:bodyPr/>
                    <a:lstStyle/>
                    <a:p>
                      <a:r>
                        <a:rPr lang="en-US" sz="2000" b="0" i="0" dirty="0">
                          <a:latin typeface="Calibri" panose="020F0502020204030204" pitchFamily="34" charset="0"/>
                          <a:cs typeface="Calibri" panose="020F0502020204030204" pitchFamily="34" charset="0"/>
                        </a:rPr>
                        <a:t>Technical implementation</a:t>
                      </a:r>
                    </a:p>
                  </a:txBody>
                  <a:tcPr/>
                </a:tc>
                <a:tc>
                  <a:txBody>
                    <a:bodyPr/>
                    <a:lstStyle/>
                    <a:p>
                      <a:pPr algn="ctr"/>
                      <a:r>
                        <a:rPr lang="en-TR" sz="2000" b="0" i="0" dirty="0">
                          <a:latin typeface="Calibri" panose="020F0502020204030204" pitchFamily="34" charset="0"/>
                          <a:cs typeface="Calibri" panose="020F0502020204030204" pitchFamily="34" charset="0"/>
                        </a:rPr>
                        <a:t>0</a:t>
                      </a:r>
                    </a:p>
                  </a:txBody>
                  <a:tcPr/>
                </a:tc>
                <a:tc>
                  <a:txBody>
                    <a:bodyPr/>
                    <a:lstStyle/>
                    <a:p>
                      <a:pPr marL="285750" indent="-285750">
                        <a:buFont typeface="Arial" panose="020B0604020202020204" pitchFamily="34" charset="0"/>
                        <a:buChar char="•"/>
                      </a:pPr>
                      <a:r>
                        <a:rPr lang="en-US" sz="1600" b="0" i="0" dirty="0">
                          <a:latin typeface="Calibri" panose="020F0502020204030204" pitchFamily="34" charset="0"/>
                          <a:cs typeface="Calibri" panose="020F0502020204030204" pitchFamily="34" charset="0"/>
                        </a:rPr>
                        <a:t>Installation complex [14]; requires specialized skills but manageable [15].</a:t>
                      </a:r>
                    </a:p>
                    <a:p>
                      <a:pPr marL="285750" indent="-285750">
                        <a:buFont typeface="Arial" panose="020B0604020202020204" pitchFamily="34" charset="0"/>
                        <a:buChar char="•"/>
                      </a:pPr>
                      <a:r>
                        <a:rPr lang="en-US" sz="1600" b="0" i="0" dirty="0">
                          <a:latin typeface="Calibri" panose="020F0502020204030204" pitchFamily="34" charset="0"/>
                          <a:cs typeface="Calibri" panose="020F0502020204030204" pitchFamily="34" charset="0"/>
                        </a:rPr>
                        <a:t>Requires monthly renewal of the odor repellent [22]</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67899047"/>
                  </a:ext>
                </a:extLst>
              </a:tr>
            </a:tbl>
          </a:graphicData>
        </a:graphic>
      </p:graphicFrame>
      <p:sp>
        <p:nvSpPr>
          <p:cNvPr id="4" name="TextBox 3">
            <a:extLst>
              <a:ext uri="{FF2B5EF4-FFF2-40B4-BE49-F238E27FC236}">
                <a16:creationId xmlns:a16="http://schemas.microsoft.com/office/drawing/2014/main" id="{7C6BC7CB-CCAF-B3A0-BAD4-E288DCDBBA67}"/>
              </a:ext>
            </a:extLst>
          </p:cNvPr>
          <p:cNvSpPr txBox="1"/>
          <p:nvPr/>
        </p:nvSpPr>
        <p:spPr>
          <a:xfrm>
            <a:off x="1479031" y="6065837"/>
            <a:ext cx="935095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10: Feasibility Criterion Checklist for </a:t>
            </a:r>
            <a:r>
              <a:rPr lang="en-US" sz="1800" dirty="0">
                <a:effectLst/>
                <a:latin typeface="Calibri" panose="020F0502020204030204" pitchFamily="34" charset="0"/>
                <a:ea typeface="Calibri" panose="020F0502020204030204" pitchFamily="34" charset="0"/>
                <a:cs typeface="Calibri" panose="020F0502020204030204" pitchFamily="34" charset="0"/>
              </a:rPr>
              <a:t>Kinect-Based Deterrent System With An Odor-Repellent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1932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42</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2" y="114989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6.1 </a:t>
            </a:r>
            <a:r>
              <a:rPr lang="en-US" sz="4000" dirty="0">
                <a:latin typeface="Calibri Light" panose="020F0302020204030204" pitchFamily="34" charset="0"/>
                <a:cs typeface="Calibri Light" panose="020F0302020204030204" pitchFamily="34" charset="0"/>
              </a:rPr>
              <a:t>FEASIBILITY</a:t>
            </a:r>
            <a:r>
              <a:rPr lang="en-TR" sz="4000" dirty="0">
                <a:latin typeface="Calibri Light" panose="020F0302020204030204" pitchFamily="34" charset="0"/>
                <a:cs typeface="Calibri Light" panose="020F0302020204030204" pitchFamily="34" charset="0"/>
              </a:rPr>
              <a: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857781"/>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6.1.2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FEASIBILITY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graphicFrame>
        <p:nvGraphicFramePr>
          <p:cNvPr id="2" name="Table 1">
            <a:extLst>
              <a:ext uri="{FF2B5EF4-FFF2-40B4-BE49-F238E27FC236}">
                <a16:creationId xmlns:a16="http://schemas.microsoft.com/office/drawing/2014/main" id="{F68D2DA0-AACA-D539-3AD3-AA2783C12EFA}"/>
              </a:ext>
            </a:extLst>
          </p:cNvPr>
          <p:cNvGraphicFramePr>
            <a:graphicFrameLocks noGrp="1"/>
          </p:cNvGraphicFramePr>
          <p:nvPr>
            <p:extLst>
              <p:ext uri="{D42A27DB-BD31-4B8C-83A1-F6EECF244321}">
                <p14:modId xmlns:p14="http://schemas.microsoft.com/office/powerpoint/2010/main" val="2006561643"/>
              </p:ext>
            </p:extLst>
          </p:nvPr>
        </p:nvGraphicFramePr>
        <p:xfrm>
          <a:off x="203201" y="2797449"/>
          <a:ext cx="11785598" cy="3036068"/>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2000" b="0" i="0" dirty="0">
                          <a:latin typeface="Calibri" panose="020F0502020204030204" pitchFamily="34" charset="0"/>
                          <a:cs typeface="Calibri" panose="020F0502020204030204" pitchFamily="34" charset="0"/>
                        </a:rPr>
                        <a:t>Integration into existing infrastructure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Requires some installation on streetlights; relatively compatible [23]</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5218642"/>
                  </a:ext>
                </a:extLst>
              </a:tr>
              <a:tr h="618821">
                <a:tc>
                  <a:txBody>
                    <a:bodyPr/>
                    <a:lstStyle/>
                    <a:p>
                      <a:r>
                        <a:rPr lang="en-US" sz="2000" b="0" i="0" dirty="0">
                          <a:latin typeface="Calibri" panose="020F0502020204030204" pitchFamily="34" charset="0"/>
                          <a:cs typeface="Calibri" panose="020F0502020204030204" pitchFamily="34" charset="0"/>
                        </a:rPr>
                        <a:t>Technology or method availability and maturity</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600" b="0" i="0" dirty="0">
                          <a:latin typeface="Calibri" panose="020F0502020204030204" pitchFamily="34" charset="0"/>
                          <a:cs typeface="Calibri" panose="020F0502020204030204" pitchFamily="34" charset="0"/>
                        </a:rPr>
                        <a:t>Machine learning is advanced [24], but the application for wild boars is novel.</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94267667"/>
                  </a:ext>
                </a:extLst>
              </a:tr>
              <a:tr h="618821">
                <a:tc>
                  <a:txBody>
                    <a:bodyPr/>
                    <a:lstStyle/>
                    <a:p>
                      <a:r>
                        <a:rPr lang="en-US" sz="2000" b="0" i="0" dirty="0">
                          <a:latin typeface="Calibri" panose="020F0502020204030204" pitchFamily="34" charset="0"/>
                          <a:cs typeface="Calibri" panose="020F0502020204030204" pitchFamily="34" charset="0"/>
                        </a:rPr>
                        <a:t>HC community acceptance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Likely accepted; non-invasive and no odor issues [30]</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6419905"/>
                  </a:ext>
                </a:extLst>
              </a:tr>
              <a:tr h="618821">
                <a:tc>
                  <a:txBody>
                    <a:bodyPr/>
                    <a:lstStyle/>
                    <a:p>
                      <a:r>
                        <a:rPr lang="en-US" sz="2000" b="0" i="0" dirty="0">
                          <a:latin typeface="Calibri" panose="020F0502020204030204" pitchFamily="34" charset="0"/>
                          <a:cs typeface="Calibri" panose="020F0502020204030204" pitchFamily="34" charset="0"/>
                        </a:rPr>
                        <a:t>Technical implementation </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600" b="0" i="0" dirty="0">
                          <a:latin typeface="Calibri" panose="020F0502020204030204" pitchFamily="34" charset="0"/>
                          <a:cs typeface="Calibri" panose="020F0502020204030204" pitchFamily="34" charset="0"/>
                        </a:rPr>
                        <a:t>Complex setup with ML and computer vision [28]; specialized skills required [25], [26], [28]</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67899047"/>
                  </a:ext>
                </a:extLst>
              </a:tr>
            </a:tbl>
          </a:graphicData>
        </a:graphic>
      </p:graphicFrame>
      <p:sp>
        <p:nvSpPr>
          <p:cNvPr id="3" name="TextBox 2">
            <a:extLst>
              <a:ext uri="{FF2B5EF4-FFF2-40B4-BE49-F238E27FC236}">
                <a16:creationId xmlns:a16="http://schemas.microsoft.com/office/drawing/2014/main" id="{A4FDA451-AB60-9533-7ED1-8FE1A364161B}"/>
              </a:ext>
            </a:extLst>
          </p:cNvPr>
          <p:cNvSpPr txBox="1"/>
          <p:nvPr/>
        </p:nvSpPr>
        <p:spPr>
          <a:xfrm>
            <a:off x="1744283" y="6148964"/>
            <a:ext cx="899137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11: Feasibility Criterion Checklist for </a:t>
            </a:r>
            <a:r>
              <a:rPr lang="en-US" sz="1800" dirty="0">
                <a:effectLst/>
                <a:latin typeface="Calibri" panose="020F0502020204030204" pitchFamily="34" charset="0"/>
                <a:ea typeface="Calibri" panose="020F0502020204030204" pitchFamily="34" charset="0"/>
                <a:cs typeface="Calibri" panose="020F0502020204030204" pitchFamily="34" charset="0"/>
              </a:rPr>
              <a:t>Machine Learning-Based Acoustic Deterrent System</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6209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43</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2" y="114989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6.1 </a:t>
            </a:r>
            <a:r>
              <a:rPr lang="en-US" sz="4000" dirty="0">
                <a:latin typeface="Calibri Light" panose="020F0302020204030204" pitchFamily="34" charset="0"/>
                <a:cs typeface="Calibri Light" panose="020F0302020204030204" pitchFamily="34" charset="0"/>
              </a:rPr>
              <a:t>FEASIBILITY</a:t>
            </a:r>
            <a:r>
              <a:rPr lang="en-TR" sz="4000" dirty="0">
                <a:latin typeface="Calibri Light" panose="020F0302020204030204" pitchFamily="34" charset="0"/>
                <a:cs typeface="Calibri Light" panose="020F0302020204030204" pitchFamily="34" charset="0"/>
              </a:rPr>
              <a: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857781"/>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6.1.3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 FEASIBILITY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graphicFrame>
        <p:nvGraphicFramePr>
          <p:cNvPr id="2" name="Table 1">
            <a:extLst>
              <a:ext uri="{FF2B5EF4-FFF2-40B4-BE49-F238E27FC236}">
                <a16:creationId xmlns:a16="http://schemas.microsoft.com/office/drawing/2014/main" id="{559F49F6-4C49-E818-1AC1-1C48D62E3F73}"/>
              </a:ext>
            </a:extLst>
          </p:cNvPr>
          <p:cNvGraphicFramePr>
            <a:graphicFrameLocks noGrp="1"/>
          </p:cNvGraphicFramePr>
          <p:nvPr>
            <p:extLst>
              <p:ext uri="{D42A27DB-BD31-4B8C-83A1-F6EECF244321}">
                <p14:modId xmlns:p14="http://schemas.microsoft.com/office/powerpoint/2010/main" val="4193721665"/>
              </p:ext>
            </p:extLst>
          </p:nvPr>
        </p:nvGraphicFramePr>
        <p:xfrm>
          <a:off x="203201" y="2792906"/>
          <a:ext cx="11785598" cy="3036068"/>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2000" b="0" i="0" dirty="0">
                          <a:latin typeface="Calibri" panose="020F0502020204030204" pitchFamily="34" charset="0"/>
                          <a:cs typeface="Calibri" panose="020F0502020204030204" pitchFamily="34" charset="0"/>
                        </a:rPr>
                        <a:t>Integration into existing infrastructure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 Installation on streetlights needed; minor integration effort [25]</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5218642"/>
                  </a:ext>
                </a:extLst>
              </a:tr>
              <a:tr h="618821">
                <a:tc>
                  <a:txBody>
                    <a:bodyPr/>
                    <a:lstStyle/>
                    <a:p>
                      <a:r>
                        <a:rPr lang="en-US" sz="2000" b="0" i="0" dirty="0">
                          <a:latin typeface="Calibri" panose="020F0502020204030204" pitchFamily="34" charset="0"/>
                          <a:cs typeface="Calibri" panose="020F0502020204030204" pitchFamily="34" charset="0"/>
                        </a:rPr>
                        <a:t>Technology or method availability and maturity</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PIR sensors [31] and Rpi [22] are mature; YOLO V3 is a proven AI model [31].</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94267667"/>
                  </a:ext>
                </a:extLst>
              </a:tr>
              <a:tr h="618821">
                <a:tc>
                  <a:txBody>
                    <a:bodyPr/>
                    <a:lstStyle/>
                    <a:p>
                      <a:r>
                        <a:rPr lang="en-US" sz="2000" b="0" i="0" dirty="0">
                          <a:latin typeface="Calibri" panose="020F0502020204030204" pitchFamily="34" charset="0"/>
                          <a:cs typeface="Calibri" panose="020F0502020204030204" pitchFamily="34" charset="0"/>
                        </a:rPr>
                        <a:t>HC community acceptance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600" b="0" i="0" dirty="0">
                          <a:latin typeface="Calibri" panose="020F0502020204030204" pitchFamily="34" charset="0"/>
                          <a:cs typeface="Calibri" panose="020F0502020204030204" pitchFamily="34" charset="0"/>
                        </a:rPr>
                        <a:t>High acceptance is likely. The system is discreet and non-disruptive to the HC residents.</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6419905"/>
                  </a:ext>
                </a:extLst>
              </a:tr>
              <a:tr h="618821">
                <a:tc>
                  <a:txBody>
                    <a:bodyPr/>
                    <a:lstStyle/>
                    <a:p>
                      <a:r>
                        <a:rPr lang="en-US" sz="2000" b="0" i="0" dirty="0">
                          <a:latin typeface="Calibri" panose="020F0502020204030204" pitchFamily="34" charset="0"/>
                          <a:cs typeface="Calibri" panose="020F0502020204030204" pitchFamily="34" charset="0"/>
                        </a:rPr>
                        <a:t>Technical implementation </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600" b="0" i="0" dirty="0">
                          <a:latin typeface="Calibri" panose="020F0502020204030204" pitchFamily="34" charset="0"/>
                          <a:cs typeface="Calibri" panose="020F0502020204030204" pitchFamily="34" charset="0"/>
                        </a:rPr>
                        <a:t>It requires the setup of an AI model [33] and sensor calibration [32]. Technical expertise is needed [34], [35].</a:t>
                      </a:r>
                      <a:endParaRPr lang="en-TR"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67899047"/>
                  </a:ext>
                </a:extLst>
              </a:tr>
            </a:tbl>
          </a:graphicData>
        </a:graphic>
      </p:graphicFrame>
      <p:sp>
        <p:nvSpPr>
          <p:cNvPr id="3" name="TextBox 2">
            <a:extLst>
              <a:ext uri="{FF2B5EF4-FFF2-40B4-BE49-F238E27FC236}">
                <a16:creationId xmlns:a16="http://schemas.microsoft.com/office/drawing/2014/main" id="{9B0613DA-4865-5422-7334-3ACAFCC92F69}"/>
              </a:ext>
            </a:extLst>
          </p:cNvPr>
          <p:cNvSpPr txBox="1"/>
          <p:nvPr/>
        </p:nvSpPr>
        <p:spPr>
          <a:xfrm>
            <a:off x="1154602" y="6103549"/>
            <a:ext cx="1017073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12: Feasibility Criterion Checklist for</a:t>
            </a:r>
            <a:r>
              <a:rPr lang="en-US" sz="1800" dirty="0">
                <a:effectLst/>
                <a:latin typeface="Calibri" panose="020F0502020204030204" pitchFamily="34" charset="0"/>
                <a:ea typeface="Calibri" panose="020F0502020204030204" pitchFamily="34" charset="0"/>
                <a:cs typeface="Calibri" panose="020F0502020204030204" pitchFamily="34" charset="0"/>
              </a:rPr>
              <a:t> Sensor And Artificial Intelligence-Based Visual Deterrent System</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189619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a:xfrm>
            <a:off x="11437631" y="6351649"/>
            <a:ext cx="551167" cy="365125"/>
          </a:xfrm>
        </p:spPr>
        <p:txBody>
          <a:bodyPr/>
          <a:lstStyle/>
          <a:p>
            <a:fld id="{1DF045EC-48BF-BA44-998E-8ED3EE7B226A}" type="slidenum">
              <a:rPr lang="en-US" smtClean="0"/>
              <a:t>44</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890907" y="-36441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890907" y="622919"/>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1230075"/>
            <a:ext cx="10410185"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Monetary cost criterion checklist:</a:t>
            </a:r>
          </a:p>
        </p:txBody>
      </p:sp>
      <p:graphicFrame>
        <p:nvGraphicFramePr>
          <p:cNvPr id="2" name="Table 1">
            <a:extLst>
              <a:ext uri="{FF2B5EF4-FFF2-40B4-BE49-F238E27FC236}">
                <a16:creationId xmlns:a16="http://schemas.microsoft.com/office/drawing/2014/main" id="{64A98D7F-32E6-8DDC-2CDA-E99C6A0653BF}"/>
              </a:ext>
            </a:extLst>
          </p:cNvPr>
          <p:cNvGraphicFramePr>
            <a:graphicFrameLocks noGrp="1"/>
          </p:cNvGraphicFramePr>
          <p:nvPr>
            <p:extLst>
              <p:ext uri="{D42A27DB-BD31-4B8C-83A1-F6EECF244321}">
                <p14:modId xmlns:p14="http://schemas.microsoft.com/office/powerpoint/2010/main" val="1692866048"/>
              </p:ext>
            </p:extLst>
          </p:nvPr>
        </p:nvGraphicFramePr>
        <p:xfrm>
          <a:off x="203200" y="2318143"/>
          <a:ext cx="11785598" cy="3657600"/>
        </p:xfrm>
        <a:graphic>
          <a:graphicData uri="http://schemas.openxmlformats.org/drawingml/2006/table">
            <a:tbl>
              <a:tblPr firstRow="1" bandRow="1">
                <a:tableStyleId>{5C22544A-7EE6-4342-B048-85BDC9FD1C3A}</a:tableStyleId>
              </a:tblPr>
              <a:tblGrid>
                <a:gridCol w="3428116">
                  <a:extLst>
                    <a:ext uri="{9D8B030D-6E8A-4147-A177-3AD203B41FA5}">
                      <a16:colId xmlns:a16="http://schemas.microsoft.com/office/drawing/2014/main" val="1273063218"/>
                    </a:ext>
                  </a:extLst>
                </a:gridCol>
                <a:gridCol w="2630588">
                  <a:extLst>
                    <a:ext uri="{9D8B030D-6E8A-4147-A177-3AD203B41FA5}">
                      <a16:colId xmlns:a16="http://schemas.microsoft.com/office/drawing/2014/main" val="4110663009"/>
                    </a:ext>
                  </a:extLst>
                </a:gridCol>
                <a:gridCol w="2036474">
                  <a:extLst>
                    <a:ext uri="{9D8B030D-6E8A-4147-A177-3AD203B41FA5}">
                      <a16:colId xmlns:a16="http://schemas.microsoft.com/office/drawing/2014/main" val="1531279596"/>
                    </a:ext>
                  </a:extLst>
                </a:gridCol>
                <a:gridCol w="3690420">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BUDGET</a:t>
                      </a:r>
                    </a:p>
                    <a:p>
                      <a:pPr marL="0" marR="0" lvl="0" indent="0" algn="ctr" defTabSz="457200" rtl="0" eaLnBrk="1" fontAlgn="auto" latinLnBrk="0" hangingPunct="1">
                        <a:lnSpc>
                          <a:spcPct val="100000"/>
                        </a:lnSpc>
                        <a:spcBef>
                          <a:spcPts val="0"/>
                        </a:spcBef>
                        <a:spcAft>
                          <a:spcPts val="0"/>
                        </a:spcAft>
                        <a:buClrTx/>
                        <a:buSzTx/>
                        <a:buFontTx/>
                        <a:buNone/>
                        <a:tabLst/>
                        <a:defRPr/>
                      </a:pP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600" b="0" i="0" u="none" strike="noStrike" kern="1200" dirty="0">
                          <a:solidFill>
                            <a:schemeClr val="bg1"/>
                          </a:solidFill>
                          <a:effectLst/>
                          <a:latin typeface="Calibri" panose="020F0502020204030204" pitchFamily="34" charset="0"/>
                          <a:ea typeface="+mn-ea"/>
                          <a:cs typeface="Calibri" panose="020F0502020204030204" pitchFamily="34" charset="0"/>
                        </a:rPr>
                        <a:t>Annual monetary expense is %5 of annual dues income.)</a:t>
                      </a:r>
                      <a:endParaRPr lang="en-US" sz="1600" b="0" i="0" dirty="0">
                        <a:latin typeface="Calibri" panose="020F0502020204030204" pitchFamily="34" charset="0"/>
                        <a:cs typeface="Calibri" panose="020F0502020204030204" pitchFamily="34" charset="0"/>
                      </a:endParaRP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1800" b="0" i="0" dirty="0">
                          <a:latin typeface="Calibri" panose="020F0502020204030204" pitchFamily="34" charset="0"/>
                          <a:cs typeface="Calibri" panose="020F0502020204030204" pitchFamily="34" charset="0"/>
                        </a:rPr>
                        <a:t>Product costs</a:t>
                      </a:r>
                    </a:p>
                  </a:txBody>
                  <a:tcPr/>
                </a:tc>
                <a:tc>
                  <a:txBody>
                    <a:bodyPr/>
                    <a:lstStyle/>
                    <a:p>
                      <a:pPr algn="ctr"/>
                      <a:r>
                        <a:rPr lang="en-US" sz="1800" b="0" i="0" dirty="0">
                          <a:latin typeface="Calibri" panose="020F0502020204030204" pitchFamily="34" charset="0"/>
                          <a:cs typeface="Calibri" panose="020F0502020204030204" pitchFamily="34" charset="0"/>
                        </a:rPr>
                        <a:t>200000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TR" sz="2000" b="0" i="0" dirty="0">
                          <a:latin typeface="Calibri" panose="020F0502020204030204" pitchFamily="34" charset="0"/>
                          <a:cs typeface="Calibri" panose="020F0502020204030204" pitchFamily="34" charset="0"/>
                        </a:rPr>
                        <a:t>[0-3]</a:t>
                      </a:r>
                    </a:p>
                    <a:p>
                      <a:pPr algn="ctr"/>
                      <a:endParaRPr lang="en-TR" sz="2000" b="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(0) Exceeds budget significantly </a:t>
                      </a:r>
                    </a:p>
                    <a:p>
                      <a:r>
                        <a:rPr lang="en-US" sz="1400" b="0" i="0" dirty="0">
                          <a:latin typeface="Calibri" panose="020F0502020204030204" pitchFamily="34" charset="0"/>
                          <a:cs typeface="Calibri" panose="020F0502020204030204" pitchFamily="34" charset="0"/>
                        </a:rPr>
                        <a:t>(1) Requires a substantial portion of the budget </a:t>
                      </a:r>
                    </a:p>
                    <a:p>
                      <a:r>
                        <a:rPr lang="en-US" sz="1400" b="0" i="0" dirty="0">
                          <a:latin typeface="Calibri" panose="020F0502020204030204" pitchFamily="34" charset="0"/>
                          <a:cs typeface="Calibri" panose="020F0502020204030204" pitchFamily="34" charset="0"/>
                        </a:rPr>
                        <a:t>(2) Moderate cost within budget </a:t>
                      </a:r>
                    </a:p>
                    <a:p>
                      <a:r>
                        <a:rPr lang="en-US" sz="1400" b="0" i="0" dirty="0">
                          <a:latin typeface="Calibri" panose="020F0502020204030204" pitchFamily="34" charset="0"/>
                          <a:cs typeface="Calibri" panose="020F0502020204030204" pitchFamily="34" charset="0"/>
                        </a:rPr>
                        <a:t>(3) Low cost, well within budget</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79065735"/>
                  </a:ext>
                </a:extLst>
              </a:tr>
              <a:tr h="618821">
                <a:tc>
                  <a:txBody>
                    <a:bodyPr/>
                    <a:lstStyle/>
                    <a:p>
                      <a:r>
                        <a:rPr lang="en-US" sz="1800" b="0" i="0" dirty="0">
                          <a:latin typeface="Calibri" panose="020F0502020204030204" pitchFamily="34" charset="0"/>
                          <a:cs typeface="Calibri" panose="020F0502020204030204" pitchFamily="34" charset="0"/>
                        </a:rPr>
                        <a:t>Installation (labor) cost</a:t>
                      </a:r>
                    </a:p>
                  </a:txBody>
                  <a:tcPr/>
                </a:tc>
                <a:tc>
                  <a:txBody>
                    <a:bodyPr/>
                    <a:lstStyle/>
                    <a:p>
                      <a:pPr algn="ctr"/>
                      <a:r>
                        <a:rPr lang="en-US" sz="1800" b="0" i="0" dirty="0">
                          <a:latin typeface="Calibri" panose="020F0502020204030204" pitchFamily="34" charset="0"/>
                          <a:cs typeface="Calibri" panose="020F0502020204030204" pitchFamily="34" charset="0"/>
                        </a:rPr>
                        <a:t>10000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800" b="0" i="0" dirty="0">
                        <a:latin typeface="Calibri" panose="020F0502020204030204" pitchFamily="34" charset="0"/>
                        <a:cs typeface="Calibri" panose="020F0502020204030204" pitchFamily="34" charset="0"/>
                      </a:endParaRPr>
                    </a:p>
                  </a:txBody>
                  <a:tcPr/>
                </a:tc>
                <a:tc>
                  <a:txBody>
                    <a:bodyPr/>
                    <a:lstStyle/>
                    <a:p>
                      <a:pPr algn="ctr"/>
                      <a:r>
                        <a:rPr lang="en-TR" sz="2000" b="0" i="0" dirty="0">
                          <a:latin typeface="Calibri" panose="020F0502020204030204" pitchFamily="34" charset="0"/>
                          <a:cs typeface="Calibri" panose="020F0502020204030204" pitchFamily="34" charset="0"/>
                        </a:rPr>
                        <a:t>[0-3]</a:t>
                      </a:r>
                    </a:p>
                  </a:txBody>
                  <a:tcPr/>
                </a:tc>
                <a:tc>
                  <a:txBody>
                    <a:bodyPr/>
                    <a:lstStyle/>
                    <a:p>
                      <a:r>
                        <a:rPr lang="en-US" sz="1400" b="0" i="0" dirty="0">
                          <a:latin typeface="Calibri" panose="020F0502020204030204" pitchFamily="34" charset="0"/>
                          <a:cs typeface="Calibri" panose="020F0502020204030204" pitchFamily="34" charset="0"/>
                        </a:rPr>
                        <a:t>(0) Exceeds budget significantly </a:t>
                      </a:r>
                    </a:p>
                    <a:p>
                      <a:r>
                        <a:rPr lang="en-US" sz="1400" b="0" i="0" dirty="0">
                          <a:latin typeface="Calibri" panose="020F0502020204030204" pitchFamily="34" charset="0"/>
                          <a:cs typeface="Calibri" panose="020F0502020204030204" pitchFamily="34" charset="0"/>
                        </a:rPr>
                        <a:t>(1) Requires a substantial portion of the budget </a:t>
                      </a:r>
                    </a:p>
                    <a:p>
                      <a:r>
                        <a:rPr lang="en-US" sz="1400" b="0" i="0" dirty="0">
                          <a:latin typeface="Calibri" panose="020F0502020204030204" pitchFamily="34" charset="0"/>
                          <a:cs typeface="Calibri" panose="020F0502020204030204" pitchFamily="34" charset="0"/>
                        </a:rPr>
                        <a:t>(2) Moderate cost within budget </a:t>
                      </a:r>
                    </a:p>
                    <a:p>
                      <a:r>
                        <a:rPr lang="en-US" sz="1400" b="0" i="0" dirty="0">
                          <a:latin typeface="Calibri" panose="020F0502020204030204" pitchFamily="34" charset="0"/>
                          <a:cs typeface="Calibri" panose="020F0502020204030204" pitchFamily="34" charset="0"/>
                        </a:rPr>
                        <a:t>(3) Low cost, well within budget</a:t>
                      </a:r>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Calibri" panose="020F0502020204030204" pitchFamily="34" charset="0"/>
                          <a:ea typeface="+mn-ea"/>
                          <a:cs typeface="Calibri" panose="020F0502020204030204" pitchFamily="34" charset="0"/>
                        </a:rPr>
                        <a:t>Ongoing operational expenses post-implementation</a:t>
                      </a:r>
                    </a:p>
                    <a:p>
                      <a:endParaRPr lang="en-US" sz="1800" b="0" i="0" dirty="0">
                        <a:latin typeface="Calibri" panose="020F0502020204030204" pitchFamily="34" charset="0"/>
                        <a:cs typeface="Calibri" panose="020F0502020204030204" pitchFamily="34" charset="0"/>
                      </a:endParaRPr>
                    </a:p>
                  </a:txBody>
                  <a:tcPr/>
                </a:tc>
                <a:tc>
                  <a:txBody>
                    <a:bodyPr/>
                    <a:lstStyle/>
                    <a:p>
                      <a:pPr algn="ctr"/>
                      <a:r>
                        <a:rPr lang="en-US" sz="1800" b="0" i="0" dirty="0">
                          <a:latin typeface="Calibri" panose="020F0502020204030204" pitchFamily="34" charset="0"/>
                          <a:cs typeface="Calibri" panose="020F0502020204030204" pitchFamily="34" charset="0"/>
                        </a:rPr>
                        <a:t>15000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per month</a:t>
                      </a:r>
                      <a:endParaRPr lang="en-US" sz="1800" b="0" i="0" dirty="0">
                        <a:latin typeface="Calibri" panose="020F0502020204030204" pitchFamily="34" charset="0"/>
                        <a:cs typeface="Calibri" panose="020F0502020204030204" pitchFamily="34" charset="0"/>
                      </a:endParaRPr>
                    </a:p>
                  </a:txBody>
                  <a:tcPr/>
                </a:tc>
                <a:tc>
                  <a:txBody>
                    <a:bodyPr/>
                    <a:lstStyle/>
                    <a:p>
                      <a:pPr algn="ctr"/>
                      <a:r>
                        <a:rPr lang="en-TR" sz="2000" b="0" i="0" dirty="0">
                          <a:latin typeface="Calibri" panose="020F0502020204030204" pitchFamily="34" charset="0"/>
                          <a:cs typeface="Calibri" panose="020F0502020204030204" pitchFamily="34" charset="0"/>
                        </a:rPr>
                        <a:t>[0-2]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(0) High recurring costs</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(1) Moderate recurring costs</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(2) Low to negligible recurring costs</a:t>
                      </a:r>
                    </a:p>
                  </a:txBody>
                  <a:tcPr/>
                </a:tc>
                <a:extLst>
                  <a:ext uri="{0D108BD9-81ED-4DB2-BD59-A6C34878D82A}">
                    <a16:rowId xmlns:a16="http://schemas.microsoft.com/office/drawing/2014/main" val="4094267667"/>
                  </a:ext>
                </a:extLst>
              </a:tr>
            </a:tbl>
          </a:graphicData>
        </a:graphic>
      </p:graphicFrame>
      <p:sp>
        <p:nvSpPr>
          <p:cNvPr id="3" name="TextBox 2">
            <a:extLst>
              <a:ext uri="{FF2B5EF4-FFF2-40B4-BE49-F238E27FC236}">
                <a16:creationId xmlns:a16="http://schemas.microsoft.com/office/drawing/2014/main" id="{3BA38DD9-7E13-21A1-B589-2044923A39AB}"/>
              </a:ext>
            </a:extLst>
          </p:cNvPr>
          <p:cNvSpPr txBox="1"/>
          <p:nvPr/>
        </p:nvSpPr>
        <p:spPr>
          <a:xfrm>
            <a:off x="3980516" y="6171259"/>
            <a:ext cx="423096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13: Monetary Cost Criterion Checklist</a:t>
            </a:r>
          </a:p>
        </p:txBody>
      </p:sp>
      <p:sp>
        <p:nvSpPr>
          <p:cNvPr id="7" name="Explosion 1 6">
            <a:extLst>
              <a:ext uri="{FF2B5EF4-FFF2-40B4-BE49-F238E27FC236}">
                <a16:creationId xmlns:a16="http://schemas.microsoft.com/office/drawing/2014/main" id="{4A0EDD7A-E9AF-87F2-555F-4A6C6CAF75EF}"/>
              </a:ext>
            </a:extLst>
          </p:cNvPr>
          <p:cNvSpPr/>
          <p:nvPr/>
        </p:nvSpPr>
        <p:spPr>
          <a:xfrm>
            <a:off x="8608990" y="0"/>
            <a:ext cx="3379808" cy="1956122"/>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sz="1800" b="0" i="0" dirty="0">
                <a:solidFill>
                  <a:schemeClr val="bg1"/>
                </a:solidFill>
                <a:latin typeface="Calibri" panose="020F0502020204030204" pitchFamily="34" charset="0"/>
                <a:cs typeface="Calibri" panose="020F0502020204030204" pitchFamily="34" charset="0"/>
              </a:rPr>
              <a:t>($1 = 28.92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p>
          <a:p>
            <a:pPr algn="ct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(€1 = 31.33 ₺) [51]</a:t>
            </a:r>
            <a:endParaRPr lang="en-TR" sz="1800" b="0" i="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2761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237402-C7B1-5194-C02B-2F722BF5536C}"/>
              </a:ext>
            </a:extLst>
          </p:cNvPr>
          <p:cNvSpPr>
            <a:spLocks noGrp="1"/>
          </p:cNvSpPr>
          <p:nvPr>
            <p:ph type="sldNum" sz="quarter" idx="12"/>
          </p:nvPr>
        </p:nvSpPr>
        <p:spPr/>
        <p:txBody>
          <a:bodyPr/>
          <a:lstStyle/>
          <a:p>
            <a:fld id="{1DF045EC-48BF-BA44-998E-8ED3EE7B226A}" type="slidenum">
              <a:rPr lang="en-US" smtClean="0"/>
              <a:t>45</a:t>
            </a:fld>
            <a:endParaRPr lang="en-US"/>
          </a:p>
        </p:txBody>
      </p:sp>
      <p:graphicFrame>
        <p:nvGraphicFramePr>
          <p:cNvPr id="5" name="Table 4">
            <a:extLst>
              <a:ext uri="{FF2B5EF4-FFF2-40B4-BE49-F238E27FC236}">
                <a16:creationId xmlns:a16="http://schemas.microsoft.com/office/drawing/2014/main" id="{EAC90759-FA51-F60A-1329-676B5AFFF58E}"/>
              </a:ext>
            </a:extLst>
          </p:cNvPr>
          <p:cNvGraphicFramePr>
            <a:graphicFrameLocks noGrp="1"/>
          </p:cNvGraphicFramePr>
          <p:nvPr>
            <p:extLst>
              <p:ext uri="{D42A27DB-BD31-4B8C-83A1-F6EECF244321}">
                <p14:modId xmlns:p14="http://schemas.microsoft.com/office/powerpoint/2010/main" val="824375751"/>
              </p:ext>
            </p:extLst>
          </p:nvPr>
        </p:nvGraphicFramePr>
        <p:xfrm>
          <a:off x="117763" y="2344858"/>
          <a:ext cx="11956473" cy="3090364"/>
        </p:xfrm>
        <a:graphic>
          <a:graphicData uri="http://schemas.openxmlformats.org/drawingml/2006/table">
            <a:tbl>
              <a:tblPr firstRow="1" bandRow="1">
                <a:tableStyleId>{5C22544A-7EE6-4342-B048-85BDC9FD1C3A}</a:tableStyleId>
              </a:tblPr>
              <a:tblGrid>
                <a:gridCol w="3985491">
                  <a:extLst>
                    <a:ext uri="{9D8B030D-6E8A-4147-A177-3AD203B41FA5}">
                      <a16:colId xmlns:a16="http://schemas.microsoft.com/office/drawing/2014/main" val="2406474189"/>
                    </a:ext>
                  </a:extLst>
                </a:gridCol>
                <a:gridCol w="3985491">
                  <a:extLst>
                    <a:ext uri="{9D8B030D-6E8A-4147-A177-3AD203B41FA5}">
                      <a16:colId xmlns:a16="http://schemas.microsoft.com/office/drawing/2014/main" val="2889536937"/>
                    </a:ext>
                  </a:extLst>
                </a:gridCol>
                <a:gridCol w="3985491">
                  <a:extLst>
                    <a:ext uri="{9D8B030D-6E8A-4147-A177-3AD203B41FA5}">
                      <a16:colId xmlns:a16="http://schemas.microsoft.com/office/drawing/2014/main" val="134726604"/>
                    </a:ext>
                  </a:extLst>
                </a:gridCol>
              </a:tblGrid>
              <a:tr h="422071">
                <a:tc>
                  <a:txBody>
                    <a:bodyPr/>
                    <a:lstStyle/>
                    <a:p>
                      <a:pPr algn="ctr"/>
                      <a:r>
                        <a:rPr lang="en-US" sz="1800" b="0" i="0" dirty="0">
                          <a:solidFill>
                            <a:schemeClr val="bg1"/>
                          </a:solidFill>
                          <a:latin typeface="Calibri" panose="020F0502020204030204" pitchFamily="34" charset="0"/>
                          <a:cs typeface="Calibri" panose="020F0502020204030204" pitchFamily="34" charset="0"/>
                        </a:rPr>
                        <a:t>SYSTEM COMPONENTS</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COST</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TRY </a:t>
                      </a:r>
                    </a:p>
                  </a:txBody>
                  <a:tcPr/>
                </a:tc>
                <a:extLst>
                  <a:ext uri="{0D108BD9-81ED-4DB2-BD59-A6C34878D82A}">
                    <a16:rowId xmlns:a16="http://schemas.microsoft.com/office/drawing/2014/main" val="3446416167"/>
                  </a:ext>
                </a:extLst>
              </a:tr>
              <a:tr h="422071">
                <a:tc>
                  <a:txBody>
                    <a:bodyPr/>
                    <a:lstStyle/>
                    <a:p>
                      <a:pPr algn="l"/>
                      <a:r>
                        <a:rPr lang="en-US" sz="2000" b="0" i="0" dirty="0">
                          <a:solidFill>
                            <a:schemeClr val="bg1"/>
                          </a:solidFill>
                          <a:latin typeface="Calibri" panose="020F0502020204030204" pitchFamily="34" charset="0"/>
                          <a:cs typeface="Calibri" panose="020F0502020204030204" pitchFamily="34" charset="0"/>
                        </a:rPr>
                        <a:t>Kinect camera [52]</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TR" sz="2000" b="0" i="0" dirty="0">
                          <a:solidFill>
                            <a:schemeClr val="bg1"/>
                          </a:solidFill>
                          <a:latin typeface="Calibri" panose="020F0502020204030204" pitchFamily="34" charset="0"/>
                          <a:cs typeface="Calibri" panose="020F0502020204030204" pitchFamily="34" charset="0"/>
                        </a:rPr>
                        <a:t>$37.99 + $48.58 shipping fee</a:t>
                      </a: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2503.60 </a:t>
                      </a: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20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54086531"/>
                  </a:ext>
                </a:extLst>
              </a:tr>
              <a:tr h="659125">
                <a:tc>
                  <a:txBody>
                    <a:bodyPr/>
                    <a:lstStyle/>
                    <a:p>
                      <a:pPr algn="l"/>
                      <a:r>
                        <a:rPr lang="en-US" sz="2000" b="0" i="0" dirty="0">
                          <a:solidFill>
                            <a:schemeClr val="bg1"/>
                          </a:solidFill>
                          <a:latin typeface="Calibri" panose="020F0502020204030204" pitchFamily="34" charset="0"/>
                          <a:cs typeface="Calibri" panose="020F0502020204030204" pitchFamily="34" charset="0"/>
                        </a:rPr>
                        <a:t>Adaptor </a:t>
                      </a:r>
                      <a:r>
                        <a:rPr lang="en-TR" sz="2000" b="0" i="0" dirty="0">
                          <a:solidFill>
                            <a:schemeClr val="bg1"/>
                          </a:solidFill>
                          <a:latin typeface="Calibri" panose="020F0502020204030204" pitchFamily="34" charset="0"/>
                          <a:cs typeface="Calibri" panose="020F0502020204030204" pitchFamily="34" charset="0"/>
                        </a:rPr>
                        <a:t>(to connect Kinect to the streetlamp for power) [53]</a:t>
                      </a:r>
                      <a:endParaRPr lang="en-US" sz="20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a:t>
                      </a:r>
                    </a:p>
                  </a:txBody>
                  <a:tcPr/>
                </a:tc>
                <a:tc>
                  <a:txBody>
                    <a:bodyPr/>
                    <a:lstStyle/>
                    <a:p>
                      <a:pPr algn="ctr"/>
                      <a:r>
                        <a:rPr lang="en-TR" sz="2000" b="0" i="0" dirty="0">
                          <a:solidFill>
                            <a:schemeClr val="bg1"/>
                          </a:solidFill>
                          <a:latin typeface="Calibri" panose="020F0502020204030204" pitchFamily="34" charset="0"/>
                          <a:cs typeface="Calibri" panose="020F0502020204030204" pitchFamily="34" charset="0"/>
                        </a:rPr>
                        <a:t>679.99</a:t>
                      </a: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 ₺ + 149.32 ₺ shipping fee</a:t>
                      </a:r>
                      <a:endParaRPr lang="en-US" sz="20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6855231"/>
                  </a:ext>
                </a:extLst>
              </a:tr>
              <a:tr h="659125">
                <a:tc>
                  <a:txBody>
                    <a:bodyPr/>
                    <a:lstStyle/>
                    <a:p>
                      <a:pPr algn="l"/>
                      <a:r>
                        <a:rPr lang="en-US" sz="2000" b="0" i="0" dirty="0">
                          <a:solidFill>
                            <a:schemeClr val="bg1"/>
                          </a:solidFill>
                          <a:latin typeface="Calibri" panose="020F0502020204030204" pitchFamily="34" charset="0"/>
                          <a:cs typeface="Calibri" panose="020F0502020204030204" pitchFamily="34" charset="0"/>
                        </a:rPr>
                        <a:t>Programmable logic controller [54]</a:t>
                      </a: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a:t>
                      </a:r>
                    </a:p>
                  </a:txBody>
                  <a:tcPr/>
                </a:tc>
                <a:tc>
                  <a:txBody>
                    <a:bodyPr/>
                    <a:lstStyle/>
                    <a:p>
                      <a:pPr algn="ct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1954.49 ₺  (includes two different wires to bind with other products)</a:t>
                      </a:r>
                      <a:endParaRPr lang="en-US" sz="20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56734783"/>
                  </a:ext>
                </a:extLst>
              </a:tr>
              <a:tr h="422071">
                <a:tc>
                  <a:txBody>
                    <a:bodyPr/>
                    <a:lstStyle/>
                    <a:p>
                      <a:pPr algn="l"/>
                      <a:r>
                        <a:rPr lang="en-US" sz="2000" b="0" i="0" dirty="0">
                          <a:solidFill>
                            <a:schemeClr val="bg1"/>
                          </a:solidFill>
                          <a:latin typeface="Calibri" panose="020F0502020204030204" pitchFamily="34" charset="0"/>
                          <a:cs typeface="Calibri" panose="020F0502020204030204" pitchFamily="34" charset="0"/>
                        </a:rPr>
                        <a:t>Odor repellent [55]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€19.95 + €14.95 shipping fee</a:t>
                      </a: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1124.75 </a:t>
                      </a: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20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76988"/>
                  </a:ext>
                </a:extLst>
              </a:tr>
              <a:tr h="422071">
                <a:tc>
                  <a:txBody>
                    <a:bodyPr/>
                    <a:lstStyle/>
                    <a:p>
                      <a:pPr algn="l"/>
                      <a:r>
                        <a:rPr lang="en-US" sz="2000" b="0" i="0" dirty="0">
                          <a:solidFill>
                            <a:schemeClr val="bg1"/>
                          </a:solidFill>
                          <a:latin typeface="Calibri" panose="020F0502020204030204" pitchFamily="34" charset="0"/>
                          <a:cs typeface="Calibri" panose="020F0502020204030204" pitchFamily="34" charset="0"/>
                        </a:rPr>
                        <a:t>Total cost (TRY)</a:t>
                      </a:r>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6380.82 ₺</a:t>
                      </a:r>
                    </a:p>
                  </a:txBody>
                  <a:tcPr/>
                </a:tc>
                <a:tc hMerge="1">
                  <a:txBody>
                    <a:bodyPr/>
                    <a:lstStyle/>
                    <a:p>
                      <a:endParaRPr lang="en-US" dirty="0"/>
                    </a:p>
                  </a:txBody>
                  <a:tcPr/>
                </a:tc>
                <a:extLst>
                  <a:ext uri="{0D108BD9-81ED-4DB2-BD59-A6C34878D82A}">
                    <a16:rowId xmlns:a16="http://schemas.microsoft.com/office/drawing/2014/main" val="1280905179"/>
                  </a:ext>
                </a:extLst>
              </a:tr>
            </a:tbl>
          </a:graphicData>
        </a:graphic>
      </p:graphicFrame>
      <p:sp>
        <p:nvSpPr>
          <p:cNvPr id="6" name="Title 1">
            <a:extLst>
              <a:ext uri="{FF2B5EF4-FFF2-40B4-BE49-F238E27FC236}">
                <a16:creationId xmlns:a16="http://schemas.microsoft.com/office/drawing/2014/main" id="{4C0EA396-7D40-E9D9-9155-B6F34E552E1C}"/>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7" name="TextBox 6">
            <a:extLst>
              <a:ext uri="{FF2B5EF4-FFF2-40B4-BE49-F238E27FC236}">
                <a16:creationId xmlns:a16="http://schemas.microsoft.com/office/drawing/2014/main" id="{E8DAAD8E-DBD8-291F-9023-FC126E217228}"/>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8" name="TextBox 7">
            <a:extLst>
              <a:ext uri="{FF2B5EF4-FFF2-40B4-BE49-F238E27FC236}">
                <a16:creationId xmlns:a16="http://schemas.microsoft.com/office/drawing/2014/main" id="{86B48D74-CA27-B714-F90C-18098062C3A1}"/>
              </a:ext>
            </a:extLst>
          </p:cNvPr>
          <p:cNvSpPr txBox="1"/>
          <p:nvPr/>
        </p:nvSpPr>
        <p:spPr>
          <a:xfrm>
            <a:off x="768693" y="1389408"/>
            <a:ext cx="1015493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6.2.1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66A1BC88-1862-85D9-CDF6-C4020E99CD29}"/>
              </a:ext>
            </a:extLst>
          </p:cNvPr>
          <p:cNvSpPr txBox="1"/>
          <p:nvPr/>
        </p:nvSpPr>
        <p:spPr>
          <a:xfrm>
            <a:off x="2240493" y="5927551"/>
            <a:ext cx="721133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14: Monetary Costs of Products Used in Construction of Solution One</a:t>
            </a:r>
          </a:p>
        </p:txBody>
      </p:sp>
    </p:spTree>
    <p:extLst>
      <p:ext uri="{BB962C8B-B14F-4D97-AF65-F5344CB8AC3E}">
        <p14:creationId xmlns:p14="http://schemas.microsoft.com/office/powerpoint/2010/main" val="96182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46</a:t>
            </a:fld>
            <a:endParaRPr lang="en-US"/>
          </a:p>
        </p:txBody>
      </p:sp>
      <p:sp>
        <p:nvSpPr>
          <p:cNvPr id="3" name="TextBox 2">
            <a:extLst>
              <a:ext uri="{FF2B5EF4-FFF2-40B4-BE49-F238E27FC236}">
                <a16:creationId xmlns:a16="http://schemas.microsoft.com/office/drawing/2014/main" id="{1C946A6F-D707-7A84-D496-33B23FAC613D}"/>
              </a:ext>
            </a:extLst>
          </p:cNvPr>
          <p:cNvSpPr txBox="1"/>
          <p:nvPr/>
        </p:nvSpPr>
        <p:spPr>
          <a:xfrm>
            <a:off x="1193119" y="6180152"/>
            <a:ext cx="980576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15: Monetary Cost Criterion Checklist for </a:t>
            </a:r>
            <a:r>
              <a:rPr lang="en-US" sz="1800" dirty="0">
                <a:effectLst/>
                <a:latin typeface="Calibri" panose="020F0502020204030204" pitchFamily="34" charset="0"/>
                <a:ea typeface="Calibri" panose="020F0502020204030204" pitchFamily="34" charset="0"/>
                <a:cs typeface="Calibri" panose="020F0502020204030204" pitchFamily="34" charset="0"/>
              </a:rPr>
              <a:t>Kinect-Based Deterrent System With An Odor-Repellent</a:t>
            </a:r>
            <a:endParaRPr lang="en-US"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CB321FAE-FC9C-63AF-E87B-F3B3C17FEDFF}"/>
              </a:ext>
            </a:extLst>
          </p:cNvPr>
          <p:cNvGraphicFramePr>
            <a:graphicFrameLocks noGrp="1"/>
          </p:cNvGraphicFramePr>
          <p:nvPr>
            <p:extLst>
              <p:ext uri="{D42A27DB-BD31-4B8C-83A1-F6EECF244321}">
                <p14:modId xmlns:p14="http://schemas.microsoft.com/office/powerpoint/2010/main" val="949478793"/>
              </p:ext>
            </p:extLst>
          </p:nvPr>
        </p:nvGraphicFramePr>
        <p:xfrm>
          <a:off x="203201" y="2556362"/>
          <a:ext cx="11785598" cy="2822602"/>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197065">
                  <a:extLst>
                    <a:ext uri="{9D8B030D-6E8A-4147-A177-3AD203B41FA5}">
                      <a16:colId xmlns:a16="http://schemas.microsoft.com/office/drawing/2014/main" val="1531279596"/>
                    </a:ext>
                  </a:extLst>
                </a:gridCol>
                <a:gridCol w="5754254">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1800" b="0" i="0" dirty="0">
                          <a:latin typeface="Calibri" panose="020F0502020204030204" pitchFamily="34" charset="0"/>
                          <a:cs typeface="Calibri" panose="020F0502020204030204" pitchFamily="34" charset="0"/>
                        </a:rPr>
                        <a:t>Products’ costs</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28 systems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sym typeface="Wingdings" pitchFamily="2" charset="2"/>
                        </a:rPr>
                        <a:t>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6380.82 ₺  x 28 = 178662.96 ₺</a:t>
                      </a:r>
                    </a:p>
                  </a:txBody>
                  <a:tcPr/>
                </a:tc>
                <a:extLst>
                  <a:ext uri="{0D108BD9-81ED-4DB2-BD59-A6C34878D82A}">
                    <a16:rowId xmlns:a16="http://schemas.microsoft.com/office/drawing/2014/main" val="1079065735"/>
                  </a:ext>
                </a:extLst>
              </a:tr>
              <a:tr h="618821">
                <a:tc>
                  <a:txBody>
                    <a:bodyPr/>
                    <a:lstStyle/>
                    <a:p>
                      <a:r>
                        <a:rPr lang="en-US" sz="1800" b="0" i="0" dirty="0">
                          <a:latin typeface="Calibri" panose="020F0502020204030204" pitchFamily="34" charset="0"/>
                          <a:cs typeface="Calibri" panose="020F0502020204030204" pitchFamily="34" charset="0"/>
                        </a:rPr>
                        <a:t>Installation (labor) costs</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Each setup will take ½ day.</a:t>
                      </a:r>
                    </a:p>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PSA </a:t>
                      </a:r>
                      <a:r>
                        <a:rPr lang="en-US" sz="1400" b="0" i="0" dirty="0">
                          <a:latin typeface="Calibri" panose="020F0502020204030204" pitchFamily="34" charset="0"/>
                          <a:cs typeface="Calibri" panose="020F0502020204030204" pitchFamily="34" charset="0"/>
                        </a:rPr>
                        <a:t>electricians'</a:t>
                      </a:r>
                      <a:r>
                        <a:rPr lang="en-TR" sz="1400" b="0" i="0" dirty="0">
                          <a:latin typeface="Calibri" panose="020F0502020204030204" pitchFamily="34" charset="0"/>
                          <a:cs typeface="Calibri" panose="020F0502020204030204" pitchFamily="34" charset="0"/>
                        </a:rPr>
                        <a:t> daily salary is 350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sym typeface="Wingdings" pitchFamily="2" charset="2"/>
                        </a:rPr>
                        <a:t>        175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 x 28 = 4900 ₺</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Calibri" panose="020F0502020204030204" pitchFamily="34" charset="0"/>
                          <a:ea typeface="+mn-ea"/>
                          <a:cs typeface="Calibri" panose="020F0502020204030204" pitchFamily="34" charset="0"/>
                        </a:rPr>
                        <a:t>Ongoing operational expenses post-implementation</a:t>
                      </a:r>
                    </a:p>
                    <a:p>
                      <a:endParaRPr lang="en-US" sz="1800" b="0" i="0" dirty="0">
                        <a:latin typeface="Calibri" panose="020F0502020204030204" pitchFamily="34" charset="0"/>
                        <a:cs typeface="Calibri" panose="020F0502020204030204" pitchFamily="34" charset="0"/>
                      </a:endParaRPr>
                    </a:p>
                  </a:txBody>
                  <a:tcPr/>
                </a:tc>
                <a:tc>
                  <a:txBody>
                    <a:bodyPr/>
                    <a:lstStyle/>
                    <a:p>
                      <a:pPr algn="ctr"/>
                      <a:r>
                        <a:rPr lang="en-TR" sz="2000" b="0" i="0" dirty="0">
                          <a:latin typeface="Calibri" panose="020F0502020204030204" pitchFamily="34" charset="0"/>
                          <a:cs typeface="Calibri" panose="020F0502020204030204" pitchFamily="34" charset="0"/>
                        </a:rPr>
                        <a:t>0</a:t>
                      </a:r>
                    </a:p>
                  </a:txBody>
                  <a:tcPr/>
                </a:tc>
                <a:tc>
                  <a:txBody>
                    <a:bodyPr/>
                    <a:lstStyle/>
                    <a:p>
                      <a:pPr marL="285750" indent="-285750">
                        <a:buFont typeface="Arial" panose="020B0604020202020204" pitchFamily="34" charset="0"/>
                        <a:buChar char="•"/>
                      </a:pPr>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Odor repellent should be renewed as it expires.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The approximate usage time of a box (500ml) will be 1 month [22] </a:t>
                      </a:r>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sym typeface="Wingdings" pitchFamily="2" charset="2"/>
                        </a:rPr>
                        <a:t>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€19.95 + €14.95 shipping fee (</a:t>
                      </a:r>
                      <a:r>
                        <a:rPr lang="en-US" sz="1400" b="0" i="0" dirty="0">
                          <a:solidFill>
                            <a:schemeClr val="bg1"/>
                          </a:solidFill>
                          <a:latin typeface="Calibri" panose="020F0502020204030204" pitchFamily="34" charset="0"/>
                          <a:cs typeface="Calibri" panose="020F0502020204030204" pitchFamily="34" charset="0"/>
                        </a:rPr>
                        <a:t>1124.75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 x 28 = </a:t>
                      </a:r>
                      <a:r>
                        <a:rPr lang="en-TR" sz="1400" b="1" i="0" u="none" strike="noStrike" kern="1200" dirty="0">
                          <a:solidFill>
                            <a:schemeClr val="bg1"/>
                          </a:solidFill>
                          <a:effectLst/>
                          <a:latin typeface="Calibri" panose="020F0502020204030204" pitchFamily="34" charset="0"/>
                          <a:ea typeface="+mn-ea"/>
                          <a:cs typeface="Calibri" panose="020F0502020204030204" pitchFamily="34" charset="0"/>
                        </a:rPr>
                        <a:t>31531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 per month as ongoing expense</a:t>
                      </a:r>
                      <a:endParaRPr lang="en-US" sz="1400" b="0" i="0" u="none" strike="noStrike"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4094267667"/>
                  </a:ext>
                </a:extLst>
              </a:tr>
            </a:tbl>
          </a:graphicData>
        </a:graphic>
      </p:graphicFrame>
      <p:sp>
        <p:nvSpPr>
          <p:cNvPr id="7" name="Right Brace 6">
            <a:extLst>
              <a:ext uri="{FF2B5EF4-FFF2-40B4-BE49-F238E27FC236}">
                <a16:creationId xmlns:a16="http://schemas.microsoft.com/office/drawing/2014/main" id="{033B0F87-B337-C7BD-3F13-F313C527F155}"/>
              </a:ext>
            </a:extLst>
          </p:cNvPr>
          <p:cNvSpPr/>
          <p:nvPr/>
        </p:nvSpPr>
        <p:spPr>
          <a:xfrm>
            <a:off x="9300433" y="3878776"/>
            <a:ext cx="204325" cy="54444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
        <p:nvSpPr>
          <p:cNvPr id="4" name="Title 1">
            <a:extLst>
              <a:ext uri="{FF2B5EF4-FFF2-40B4-BE49-F238E27FC236}">
                <a16:creationId xmlns:a16="http://schemas.microsoft.com/office/drawing/2014/main" id="{250FC8BA-437E-AA5A-A58B-C6FD7CEDA7C4}"/>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5" name="TextBox 4">
            <a:extLst>
              <a:ext uri="{FF2B5EF4-FFF2-40B4-BE49-F238E27FC236}">
                <a16:creationId xmlns:a16="http://schemas.microsoft.com/office/drawing/2014/main" id="{ADCF6947-B0BC-C368-50EB-CBBCDF2A6902}"/>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8" name="TextBox 7">
            <a:extLst>
              <a:ext uri="{FF2B5EF4-FFF2-40B4-BE49-F238E27FC236}">
                <a16:creationId xmlns:a16="http://schemas.microsoft.com/office/drawing/2014/main" id="{E16D7941-1190-1639-CD46-0AEB704DE12B}"/>
              </a:ext>
            </a:extLst>
          </p:cNvPr>
          <p:cNvSpPr txBox="1"/>
          <p:nvPr/>
        </p:nvSpPr>
        <p:spPr>
          <a:xfrm>
            <a:off x="768693" y="1389408"/>
            <a:ext cx="1015493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6.2.1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1373271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1DED3-CC95-FF6F-446C-C7E2EC052435}"/>
              </a:ext>
            </a:extLst>
          </p:cNvPr>
          <p:cNvSpPr>
            <a:spLocks noGrp="1"/>
          </p:cNvSpPr>
          <p:nvPr>
            <p:ph type="sldNum" sz="quarter" idx="12"/>
          </p:nvPr>
        </p:nvSpPr>
        <p:spPr/>
        <p:txBody>
          <a:bodyPr/>
          <a:lstStyle/>
          <a:p>
            <a:fld id="{1DF045EC-48BF-BA44-998E-8ED3EE7B226A}" type="slidenum">
              <a:rPr lang="en-US" smtClean="0"/>
              <a:t>47</a:t>
            </a:fld>
            <a:endParaRPr lang="en-US"/>
          </a:p>
        </p:txBody>
      </p:sp>
      <p:graphicFrame>
        <p:nvGraphicFramePr>
          <p:cNvPr id="5" name="Table 4">
            <a:extLst>
              <a:ext uri="{FF2B5EF4-FFF2-40B4-BE49-F238E27FC236}">
                <a16:creationId xmlns:a16="http://schemas.microsoft.com/office/drawing/2014/main" id="{04AAA9FB-2D46-C075-F94A-52ACA5D3CD99}"/>
              </a:ext>
            </a:extLst>
          </p:cNvPr>
          <p:cNvGraphicFramePr>
            <a:graphicFrameLocks noGrp="1"/>
          </p:cNvGraphicFramePr>
          <p:nvPr>
            <p:extLst>
              <p:ext uri="{D42A27DB-BD31-4B8C-83A1-F6EECF244321}">
                <p14:modId xmlns:p14="http://schemas.microsoft.com/office/powerpoint/2010/main" val="934607961"/>
              </p:ext>
            </p:extLst>
          </p:nvPr>
        </p:nvGraphicFramePr>
        <p:xfrm>
          <a:off x="160866" y="2456450"/>
          <a:ext cx="11870268" cy="3034861"/>
        </p:xfrm>
        <a:graphic>
          <a:graphicData uri="http://schemas.openxmlformats.org/drawingml/2006/table">
            <a:tbl>
              <a:tblPr firstRow="1" bandRow="1">
                <a:tableStyleId>{5C22544A-7EE6-4342-B048-85BDC9FD1C3A}</a:tableStyleId>
              </a:tblPr>
              <a:tblGrid>
                <a:gridCol w="5935134">
                  <a:extLst>
                    <a:ext uri="{9D8B030D-6E8A-4147-A177-3AD203B41FA5}">
                      <a16:colId xmlns:a16="http://schemas.microsoft.com/office/drawing/2014/main" val="2406474189"/>
                    </a:ext>
                  </a:extLst>
                </a:gridCol>
                <a:gridCol w="5935134">
                  <a:extLst>
                    <a:ext uri="{9D8B030D-6E8A-4147-A177-3AD203B41FA5}">
                      <a16:colId xmlns:a16="http://schemas.microsoft.com/office/drawing/2014/main" val="134726604"/>
                    </a:ext>
                  </a:extLst>
                </a:gridCol>
              </a:tblGrid>
              <a:tr h="422071">
                <a:tc>
                  <a:txBody>
                    <a:bodyPr/>
                    <a:lstStyle/>
                    <a:p>
                      <a:pPr algn="ctr"/>
                      <a:r>
                        <a:rPr lang="en-US" sz="1800" b="0" i="0" dirty="0">
                          <a:solidFill>
                            <a:schemeClr val="bg1"/>
                          </a:solidFill>
                          <a:latin typeface="Calibri" panose="020F0502020204030204" pitchFamily="34" charset="0"/>
                          <a:cs typeface="Calibri" panose="020F0502020204030204" pitchFamily="34" charset="0"/>
                        </a:rPr>
                        <a:t>SYSTEM COMPONENTS</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TRY </a:t>
                      </a:r>
                    </a:p>
                  </a:txBody>
                  <a:tcPr/>
                </a:tc>
                <a:extLst>
                  <a:ext uri="{0D108BD9-81ED-4DB2-BD59-A6C34878D82A}">
                    <a16:rowId xmlns:a16="http://schemas.microsoft.com/office/drawing/2014/main" val="3446416167"/>
                  </a:ext>
                </a:extLst>
              </a:tr>
              <a:tr h="422071">
                <a:tc>
                  <a:txBody>
                    <a:bodyPr/>
                    <a:lstStyle/>
                    <a:p>
                      <a:pPr algn="l"/>
                      <a:r>
                        <a:rPr lang="en-US" sz="1600" b="0" i="0" dirty="0">
                          <a:solidFill>
                            <a:schemeClr val="bg1"/>
                          </a:solidFill>
                          <a:latin typeface="Calibri" panose="020F0502020204030204" pitchFamily="34" charset="0"/>
                          <a:cs typeface="Calibri" panose="020F0502020204030204" pitchFamily="34" charset="0"/>
                        </a:rPr>
                        <a:t>Rpi microcontroller [56]</a:t>
                      </a:r>
                    </a:p>
                  </a:txBody>
                  <a:tcPr/>
                </a:tc>
                <a:tc>
                  <a:txBody>
                    <a:bodyPr/>
                    <a:lstStyle/>
                    <a:p>
                      <a:pPr algn="ctr"/>
                      <a:r>
                        <a:rPr lang="en-US" sz="1600" b="0" i="0" dirty="0">
                          <a:solidFill>
                            <a:schemeClr val="bg1"/>
                          </a:solidFill>
                          <a:latin typeface="Calibri" panose="020F0502020204030204" pitchFamily="34" charset="0"/>
                          <a:cs typeface="Calibri" panose="020F0502020204030204" pitchFamily="34" charset="0"/>
                        </a:rPr>
                        <a:t>1699.00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6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54086531"/>
                  </a:ext>
                </a:extLst>
              </a:tr>
              <a:tr h="467306">
                <a:tc>
                  <a:txBody>
                    <a:bodyPr/>
                    <a:lstStyle/>
                    <a:p>
                      <a:pPr algn="l"/>
                      <a:r>
                        <a:rPr lang="en-US" sz="1600" b="0" i="0" dirty="0">
                          <a:solidFill>
                            <a:schemeClr val="bg1"/>
                          </a:solidFill>
                          <a:latin typeface="Calibri" panose="020F0502020204030204" pitchFamily="34" charset="0"/>
                          <a:cs typeface="Calibri" panose="020F0502020204030204" pitchFamily="34" charset="0"/>
                        </a:rPr>
                        <a:t>Rpi infrared night vision camera [57]</a:t>
                      </a:r>
                    </a:p>
                  </a:txBody>
                  <a:tcPr/>
                </a:tc>
                <a:tc>
                  <a:txBody>
                    <a:bodyPr/>
                    <a:lstStyle/>
                    <a:p>
                      <a:pPr algn="ctr"/>
                      <a:r>
                        <a:rPr lang="en-US" sz="1600" b="0" i="0" dirty="0">
                          <a:solidFill>
                            <a:schemeClr val="bg1"/>
                          </a:solidFill>
                          <a:latin typeface="Calibri" panose="020F0502020204030204" pitchFamily="34" charset="0"/>
                          <a:cs typeface="Calibri" panose="020F0502020204030204" pitchFamily="34" charset="0"/>
                        </a:rPr>
                        <a:t>779.48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600" b="0" i="0" dirty="0">
                          <a:solidFill>
                            <a:schemeClr val="bg1"/>
                          </a:solidFill>
                          <a:latin typeface="Calibri" panose="020F0502020204030204" pitchFamily="34" charset="0"/>
                          <a:cs typeface="Calibri" panose="020F0502020204030204" pitchFamily="34" charset="0"/>
                        </a:rPr>
                        <a:t> + 45.00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 shipping fee</a:t>
                      </a:r>
                      <a:endParaRPr lang="en-US" sz="16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6855231"/>
                  </a:ext>
                </a:extLst>
              </a:tr>
              <a:tr h="457200">
                <a:tc>
                  <a:txBody>
                    <a:bodyPr/>
                    <a:lstStyle/>
                    <a:p>
                      <a:pPr algn="l"/>
                      <a:r>
                        <a:rPr lang="en-US" sz="1600" b="0" i="0" dirty="0">
                          <a:solidFill>
                            <a:schemeClr val="bg1"/>
                          </a:solidFill>
                          <a:latin typeface="Calibri" panose="020F0502020204030204" pitchFamily="34" charset="0"/>
                          <a:cs typeface="Calibri" panose="020F0502020204030204" pitchFamily="34" charset="0"/>
                        </a:rPr>
                        <a:t>Ultrasonic frequency generator [58]</a:t>
                      </a:r>
                    </a:p>
                  </a:txBody>
                  <a:tcPr/>
                </a:tc>
                <a:tc>
                  <a:txBody>
                    <a:bodyPr/>
                    <a:lstStyle/>
                    <a:p>
                      <a:pPr algn="ctr"/>
                      <a:r>
                        <a:rPr lang="en-US" sz="1600" b="0" i="0" dirty="0">
                          <a:solidFill>
                            <a:schemeClr val="bg1"/>
                          </a:solidFill>
                          <a:latin typeface="Calibri" panose="020F0502020204030204" pitchFamily="34" charset="0"/>
                          <a:cs typeface="Calibri" panose="020F0502020204030204" pitchFamily="34" charset="0"/>
                        </a:rPr>
                        <a:t>5985.78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6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56734783"/>
                  </a:ext>
                </a:extLst>
              </a:tr>
              <a:tr h="422071">
                <a:tc>
                  <a:txBody>
                    <a:bodyPr/>
                    <a:lstStyle/>
                    <a:p>
                      <a:pPr algn="l"/>
                      <a:r>
                        <a:rPr lang="en-US" sz="1600" b="0" i="0" dirty="0">
                          <a:solidFill>
                            <a:schemeClr val="bg1"/>
                          </a:solidFill>
                          <a:latin typeface="Calibri" panose="020F0502020204030204" pitchFamily="34" charset="0"/>
                          <a:cs typeface="Calibri" panose="020F0502020204030204" pitchFamily="34" charset="0"/>
                        </a:rPr>
                        <a:t>Amplifier [59]</a:t>
                      </a:r>
                    </a:p>
                  </a:txBody>
                  <a:tcPr/>
                </a:tc>
                <a:tc>
                  <a:txBody>
                    <a:bodyPr/>
                    <a:lstStyle/>
                    <a:p>
                      <a:pPr algn="ctr"/>
                      <a:r>
                        <a:rPr lang="en-US" sz="1600" b="0" i="0" dirty="0">
                          <a:solidFill>
                            <a:schemeClr val="bg1"/>
                          </a:solidFill>
                          <a:latin typeface="Calibri" panose="020F0502020204030204" pitchFamily="34" charset="0"/>
                          <a:cs typeface="Calibri" panose="020F0502020204030204" pitchFamily="34" charset="0"/>
                        </a:rPr>
                        <a:t>718.79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6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76988"/>
                  </a:ext>
                </a:extLst>
              </a:tr>
              <a:tr h="422071">
                <a:tc>
                  <a:txBody>
                    <a:bodyPr/>
                    <a:lstStyle/>
                    <a:p>
                      <a:pPr algn="l"/>
                      <a:r>
                        <a:rPr lang="en-US" sz="1600" b="0" i="0" dirty="0">
                          <a:solidFill>
                            <a:schemeClr val="bg1"/>
                          </a:solidFill>
                          <a:latin typeface="Calibri" panose="020F0502020204030204" pitchFamily="34" charset="0"/>
                          <a:cs typeface="Calibri" panose="020F0502020204030204" pitchFamily="34" charset="0"/>
                        </a:rPr>
                        <a:t>Module casing (stainless steel plate x 3) [60]</a:t>
                      </a:r>
                    </a:p>
                  </a:txBody>
                  <a:tcPr/>
                </a:tc>
                <a:tc>
                  <a:txBody>
                    <a:bodyPr/>
                    <a:lstStyle/>
                    <a:p>
                      <a:pPr algn="ctr"/>
                      <a:r>
                        <a:rPr lang="en-US" sz="1600" b="0" i="0" dirty="0">
                          <a:solidFill>
                            <a:schemeClr val="bg1"/>
                          </a:solidFill>
                          <a:latin typeface="Calibri" panose="020F0502020204030204" pitchFamily="34" charset="0"/>
                          <a:cs typeface="Calibri" panose="020F0502020204030204" pitchFamily="34" charset="0"/>
                        </a:rPr>
                        <a:t>190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600" b="0" i="0" dirty="0">
                          <a:solidFill>
                            <a:schemeClr val="bg1"/>
                          </a:solidFill>
                          <a:latin typeface="Calibri" panose="020F0502020204030204" pitchFamily="34" charset="0"/>
                          <a:cs typeface="Calibri" panose="020F0502020204030204" pitchFamily="34" charset="0"/>
                        </a:rPr>
                        <a:t> + 29.99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 shipping fee</a:t>
                      </a:r>
                      <a:endParaRPr lang="en-US" sz="16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14608101"/>
                  </a:ext>
                </a:extLst>
              </a:tr>
              <a:tr h="422071">
                <a:tc>
                  <a:txBody>
                    <a:bodyPr/>
                    <a:lstStyle/>
                    <a:p>
                      <a:pPr algn="l"/>
                      <a:r>
                        <a:rPr lang="en-US" sz="1600" b="0" i="0">
                          <a:solidFill>
                            <a:schemeClr val="bg1"/>
                          </a:solidFill>
                          <a:latin typeface="Calibri" panose="020F0502020204030204" pitchFamily="34" charset="0"/>
                          <a:cs typeface="Calibri" panose="020F0502020204030204" pitchFamily="34" charset="0"/>
                        </a:rPr>
                        <a:t>Total cost (TRY)</a:t>
                      </a:r>
                      <a:endParaRPr lang="en-US" sz="16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sz="1600" b="0" i="0" dirty="0">
                          <a:latin typeface="Calibri" panose="020F0502020204030204" pitchFamily="34" charset="0"/>
                          <a:cs typeface="Calibri" panose="020F0502020204030204" pitchFamily="34" charset="0"/>
                        </a:rPr>
                        <a:t>9448.04 </a:t>
                      </a:r>
                      <a:r>
                        <a:rPr lang="en-US" sz="1600" b="0" i="0" dirty="0">
                          <a:solidFill>
                            <a:schemeClr val="bg1"/>
                          </a:solidFill>
                          <a:latin typeface="Calibri" panose="020F0502020204030204" pitchFamily="34" charset="0"/>
                          <a:cs typeface="Calibri" panose="020F0502020204030204" pitchFamily="34" charset="0"/>
                        </a:rPr>
                        <a:t> </a:t>
                      </a:r>
                      <a:r>
                        <a:rPr lang="en-TR" sz="16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6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0905179"/>
                  </a:ext>
                </a:extLst>
              </a:tr>
            </a:tbl>
          </a:graphicData>
        </a:graphic>
      </p:graphicFrame>
      <p:sp>
        <p:nvSpPr>
          <p:cNvPr id="6" name="TextBox 5">
            <a:extLst>
              <a:ext uri="{FF2B5EF4-FFF2-40B4-BE49-F238E27FC236}">
                <a16:creationId xmlns:a16="http://schemas.microsoft.com/office/drawing/2014/main" id="{648F7C2A-B707-BB1E-7BB4-A0CDF8E06FCA}"/>
              </a:ext>
            </a:extLst>
          </p:cNvPr>
          <p:cNvSpPr txBox="1"/>
          <p:nvPr/>
        </p:nvSpPr>
        <p:spPr>
          <a:xfrm>
            <a:off x="768693" y="1473951"/>
            <a:ext cx="9601350"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6.2.2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7" name="Title 1">
            <a:extLst>
              <a:ext uri="{FF2B5EF4-FFF2-40B4-BE49-F238E27FC236}">
                <a16:creationId xmlns:a16="http://schemas.microsoft.com/office/drawing/2014/main" id="{43CBEC5B-25B0-789F-6C81-A9B98230D51A}"/>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8" name="TextBox 7">
            <a:extLst>
              <a:ext uri="{FF2B5EF4-FFF2-40B4-BE49-F238E27FC236}">
                <a16:creationId xmlns:a16="http://schemas.microsoft.com/office/drawing/2014/main" id="{59B7B7D8-7B9A-E3EA-587F-A3338B296A1C}"/>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11" name="TextBox 10">
            <a:extLst>
              <a:ext uri="{FF2B5EF4-FFF2-40B4-BE49-F238E27FC236}">
                <a16:creationId xmlns:a16="http://schemas.microsoft.com/office/drawing/2014/main" id="{F10F07BF-44FE-A281-9FC3-97FDE0A96484}"/>
              </a:ext>
            </a:extLst>
          </p:cNvPr>
          <p:cNvSpPr txBox="1"/>
          <p:nvPr/>
        </p:nvSpPr>
        <p:spPr>
          <a:xfrm>
            <a:off x="2241015" y="6063734"/>
            <a:ext cx="7709970"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Table 16: Monetary Costs of Products Used in Construction of Solution Two</a:t>
            </a:r>
          </a:p>
        </p:txBody>
      </p:sp>
    </p:spTree>
    <p:extLst>
      <p:ext uri="{BB962C8B-B14F-4D97-AF65-F5344CB8AC3E}">
        <p14:creationId xmlns:p14="http://schemas.microsoft.com/office/powerpoint/2010/main" val="77629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48</a:t>
            </a:fld>
            <a:endParaRPr lang="en-US"/>
          </a:p>
        </p:txBody>
      </p:sp>
      <p:sp>
        <p:nvSpPr>
          <p:cNvPr id="14" name="TextBox 13">
            <a:extLst>
              <a:ext uri="{FF2B5EF4-FFF2-40B4-BE49-F238E27FC236}">
                <a16:creationId xmlns:a16="http://schemas.microsoft.com/office/drawing/2014/main" id="{552D52F8-3598-58FD-F0B6-1602D8A8D870}"/>
              </a:ext>
            </a:extLst>
          </p:cNvPr>
          <p:cNvSpPr txBox="1"/>
          <p:nvPr/>
        </p:nvSpPr>
        <p:spPr>
          <a:xfrm>
            <a:off x="768693" y="1473951"/>
            <a:ext cx="9601350"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6.2.2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graphicFrame>
        <p:nvGraphicFramePr>
          <p:cNvPr id="3" name="Table 2">
            <a:extLst>
              <a:ext uri="{FF2B5EF4-FFF2-40B4-BE49-F238E27FC236}">
                <a16:creationId xmlns:a16="http://schemas.microsoft.com/office/drawing/2014/main" id="{96014251-A123-4BB8-0F2D-AA957B4BD124}"/>
              </a:ext>
            </a:extLst>
          </p:cNvPr>
          <p:cNvGraphicFramePr>
            <a:graphicFrameLocks noGrp="1"/>
          </p:cNvGraphicFramePr>
          <p:nvPr>
            <p:extLst>
              <p:ext uri="{D42A27DB-BD31-4B8C-83A1-F6EECF244321}">
                <p14:modId xmlns:p14="http://schemas.microsoft.com/office/powerpoint/2010/main" val="4241873605"/>
              </p:ext>
            </p:extLst>
          </p:nvPr>
        </p:nvGraphicFramePr>
        <p:xfrm>
          <a:off x="203201" y="2982037"/>
          <a:ext cx="11785598" cy="2276991"/>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478565">
                <a:tc>
                  <a:txBody>
                    <a:bodyPr/>
                    <a:lstStyle/>
                    <a:p>
                      <a:r>
                        <a:rPr lang="en-US" sz="2000" b="0" i="0" dirty="0">
                          <a:latin typeface="Calibri" panose="020F0502020204030204" pitchFamily="34" charset="0"/>
                          <a:cs typeface="Calibri" panose="020F0502020204030204" pitchFamily="34" charset="0"/>
                        </a:rPr>
                        <a:t>Products’ costs</a:t>
                      </a:r>
                    </a:p>
                  </a:txBody>
                  <a:tcPr/>
                </a:tc>
                <a:tc>
                  <a:txBody>
                    <a:bodyPr/>
                    <a:lstStyle/>
                    <a:p>
                      <a:pPr algn="ctr"/>
                      <a:r>
                        <a:rPr lang="en-TR" sz="2000" b="0" i="0" dirty="0">
                          <a:latin typeface="Calibri" panose="020F0502020204030204" pitchFamily="34" charset="0"/>
                          <a:cs typeface="Calibri" panose="020F0502020204030204" pitchFamily="34" charset="0"/>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latin typeface="Calibri" panose="020F0502020204030204" pitchFamily="34" charset="0"/>
                          <a:cs typeface="Calibri" panose="020F0502020204030204" pitchFamily="34" charset="0"/>
                        </a:rPr>
                        <a:t>28 systems </a:t>
                      </a:r>
                      <a:r>
                        <a:rPr lang="en-US" sz="1800" b="0" i="0" dirty="0">
                          <a:latin typeface="Calibri" panose="020F0502020204030204" pitchFamily="34" charset="0"/>
                          <a:cs typeface="Calibri" panose="020F0502020204030204" pitchFamily="34" charset="0"/>
                          <a:sym typeface="Wingdings" pitchFamily="2" charset="2"/>
                        </a:rPr>
                        <a:t> </a:t>
                      </a:r>
                      <a:r>
                        <a:rPr lang="en-US" sz="1800" b="0" i="0" dirty="0">
                          <a:latin typeface="Calibri" panose="020F0502020204030204" pitchFamily="34" charset="0"/>
                          <a:cs typeface="Calibri" panose="020F0502020204030204" pitchFamily="34" charset="0"/>
                        </a:rPr>
                        <a:t>9448.04 </a:t>
                      </a:r>
                      <a:r>
                        <a:rPr lang="en-US" sz="1800" b="0" i="0" dirty="0">
                          <a:solidFill>
                            <a:schemeClr val="bg1"/>
                          </a:solidFill>
                          <a:latin typeface="Calibri" panose="020F0502020204030204" pitchFamily="34" charset="0"/>
                          <a:cs typeface="Calibri" panose="020F0502020204030204" pitchFamily="34" charset="0"/>
                        </a:rPr>
                        <a:t>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x 28 = 264545.12 ₺</a:t>
                      </a:r>
                      <a:endParaRPr lang="en-US" sz="18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20118609"/>
                  </a:ext>
                </a:extLst>
              </a:tr>
              <a:tr h="618821">
                <a:tc>
                  <a:txBody>
                    <a:bodyPr/>
                    <a:lstStyle/>
                    <a:p>
                      <a:r>
                        <a:rPr lang="en-US" sz="2000" b="0" i="0" dirty="0">
                          <a:latin typeface="Calibri" panose="020F0502020204030204" pitchFamily="34" charset="0"/>
                          <a:cs typeface="Calibri" panose="020F0502020204030204" pitchFamily="34" charset="0"/>
                        </a:rPr>
                        <a:t>Installation (labor) costs</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Each setup will take ½ day.</a:t>
                      </a:r>
                    </a:p>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PSA </a:t>
                      </a:r>
                      <a:r>
                        <a:rPr lang="en-US" sz="1400" b="0" i="0" dirty="0">
                          <a:latin typeface="Calibri" panose="020F0502020204030204" pitchFamily="34" charset="0"/>
                          <a:cs typeface="Calibri" panose="020F0502020204030204" pitchFamily="34" charset="0"/>
                        </a:rPr>
                        <a:t>electricians'</a:t>
                      </a:r>
                      <a:r>
                        <a:rPr lang="en-TR" sz="1400" b="0" i="0" dirty="0">
                          <a:latin typeface="Calibri" panose="020F0502020204030204" pitchFamily="34" charset="0"/>
                          <a:cs typeface="Calibri" panose="020F0502020204030204" pitchFamily="34" charset="0"/>
                        </a:rPr>
                        <a:t> daily salary is 350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sym typeface="Wingdings" pitchFamily="2" charset="2"/>
                        </a:rPr>
                        <a:t>        175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 x 28 = 4900 ₺</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Ongoing operational expenses post-implementation</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800" b="0" i="0" u="none" strike="noStrike" kern="1200" dirty="0">
                          <a:solidFill>
                            <a:schemeClr val="dk1"/>
                          </a:solidFill>
                          <a:effectLst/>
                          <a:latin typeface="Calibri" panose="020F0502020204030204" pitchFamily="34" charset="0"/>
                          <a:ea typeface="+mn-ea"/>
                          <a:cs typeface="Calibri" panose="020F0502020204030204" pitchFamily="34" charset="0"/>
                        </a:rPr>
                        <a:t>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800" b="0" i="0" u="none" strike="noStrike" kern="1200" dirty="0">
                          <a:solidFill>
                            <a:schemeClr val="dk1"/>
                          </a:solidFill>
                          <a:effectLst/>
                          <a:latin typeface="Calibri" panose="020F0502020204030204" pitchFamily="34" charset="0"/>
                          <a:ea typeface="+mn-ea"/>
                          <a:cs typeface="Calibri" panose="020F0502020204030204" pitchFamily="34" charset="0"/>
                        </a:rPr>
                        <a:t> no ongoing expenses </a:t>
                      </a:r>
                    </a:p>
                  </a:txBody>
                  <a:tcPr/>
                </a:tc>
                <a:extLst>
                  <a:ext uri="{0D108BD9-81ED-4DB2-BD59-A6C34878D82A}">
                    <a16:rowId xmlns:a16="http://schemas.microsoft.com/office/drawing/2014/main" val="4094267667"/>
                  </a:ext>
                </a:extLst>
              </a:tr>
            </a:tbl>
          </a:graphicData>
        </a:graphic>
      </p:graphicFrame>
      <p:sp>
        <p:nvSpPr>
          <p:cNvPr id="4" name="TextBox 3">
            <a:extLst>
              <a:ext uri="{FF2B5EF4-FFF2-40B4-BE49-F238E27FC236}">
                <a16:creationId xmlns:a16="http://schemas.microsoft.com/office/drawing/2014/main" id="{11EE446D-B452-0DA8-AFAC-64F33905AACD}"/>
              </a:ext>
            </a:extLst>
          </p:cNvPr>
          <p:cNvSpPr txBox="1"/>
          <p:nvPr/>
        </p:nvSpPr>
        <p:spPr>
          <a:xfrm>
            <a:off x="1900436" y="5990548"/>
            <a:ext cx="861357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17: Monetary Cost Criterion for </a:t>
            </a:r>
            <a:r>
              <a:rPr lang="en-US" sz="1800" dirty="0">
                <a:effectLst/>
                <a:latin typeface="Calibri" panose="020F0502020204030204" pitchFamily="34" charset="0"/>
                <a:ea typeface="Calibri" panose="020F0502020204030204" pitchFamily="34" charset="0"/>
                <a:cs typeface="Calibri" panose="020F0502020204030204" pitchFamily="34" charset="0"/>
              </a:rPr>
              <a:t>Machine Learning-Based Acoustic Deterrent System </a:t>
            </a:r>
            <a:endParaRPr lang="en-US"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4F17565-B7EC-25B1-7351-CA61A991C10E}"/>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5" name="TextBox 4">
            <a:extLst>
              <a:ext uri="{FF2B5EF4-FFF2-40B4-BE49-F238E27FC236}">
                <a16:creationId xmlns:a16="http://schemas.microsoft.com/office/drawing/2014/main" id="{A9FBF74E-55C7-51E2-C3D3-CDE7FB0648CD}"/>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6" name="Right Brace 5">
            <a:extLst>
              <a:ext uri="{FF2B5EF4-FFF2-40B4-BE49-F238E27FC236}">
                <a16:creationId xmlns:a16="http://schemas.microsoft.com/office/drawing/2014/main" id="{87EEA662-E581-818C-490C-C90B196F3B54}"/>
              </a:ext>
            </a:extLst>
          </p:cNvPr>
          <p:cNvSpPr/>
          <p:nvPr/>
        </p:nvSpPr>
        <p:spPr>
          <a:xfrm>
            <a:off x="9882324" y="3988728"/>
            <a:ext cx="204325" cy="54444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655934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BF7EC0-5793-5163-305F-B0EB7320A545}"/>
              </a:ext>
            </a:extLst>
          </p:cNvPr>
          <p:cNvSpPr>
            <a:spLocks noGrp="1"/>
          </p:cNvSpPr>
          <p:nvPr>
            <p:ph type="sldNum" sz="quarter" idx="12"/>
          </p:nvPr>
        </p:nvSpPr>
        <p:spPr/>
        <p:txBody>
          <a:bodyPr/>
          <a:lstStyle/>
          <a:p>
            <a:fld id="{1DF045EC-48BF-BA44-998E-8ED3EE7B226A}" type="slidenum">
              <a:rPr lang="en-US" smtClean="0"/>
              <a:t>49</a:t>
            </a:fld>
            <a:endParaRPr lang="en-US"/>
          </a:p>
        </p:txBody>
      </p:sp>
      <p:graphicFrame>
        <p:nvGraphicFramePr>
          <p:cNvPr id="7" name="Table 6">
            <a:extLst>
              <a:ext uri="{FF2B5EF4-FFF2-40B4-BE49-F238E27FC236}">
                <a16:creationId xmlns:a16="http://schemas.microsoft.com/office/drawing/2014/main" id="{89FAC843-D29A-2A25-E886-A5E3D0691A27}"/>
              </a:ext>
            </a:extLst>
          </p:cNvPr>
          <p:cNvGraphicFramePr>
            <a:graphicFrameLocks noGrp="1"/>
          </p:cNvGraphicFramePr>
          <p:nvPr>
            <p:extLst>
              <p:ext uri="{D42A27DB-BD31-4B8C-83A1-F6EECF244321}">
                <p14:modId xmlns:p14="http://schemas.microsoft.com/office/powerpoint/2010/main" val="3533920595"/>
              </p:ext>
            </p:extLst>
          </p:nvPr>
        </p:nvGraphicFramePr>
        <p:xfrm>
          <a:off x="152399" y="2567825"/>
          <a:ext cx="11904134" cy="2612790"/>
        </p:xfrm>
        <a:graphic>
          <a:graphicData uri="http://schemas.openxmlformats.org/drawingml/2006/table">
            <a:tbl>
              <a:tblPr firstRow="1" bandRow="1">
                <a:tableStyleId>{5C22544A-7EE6-4342-B048-85BDC9FD1C3A}</a:tableStyleId>
              </a:tblPr>
              <a:tblGrid>
                <a:gridCol w="5952067">
                  <a:extLst>
                    <a:ext uri="{9D8B030D-6E8A-4147-A177-3AD203B41FA5}">
                      <a16:colId xmlns:a16="http://schemas.microsoft.com/office/drawing/2014/main" val="2406474189"/>
                    </a:ext>
                  </a:extLst>
                </a:gridCol>
                <a:gridCol w="5952067">
                  <a:extLst>
                    <a:ext uri="{9D8B030D-6E8A-4147-A177-3AD203B41FA5}">
                      <a16:colId xmlns:a16="http://schemas.microsoft.com/office/drawing/2014/main" val="134726604"/>
                    </a:ext>
                  </a:extLst>
                </a:gridCol>
              </a:tblGrid>
              <a:tr h="422071">
                <a:tc>
                  <a:txBody>
                    <a:bodyPr/>
                    <a:lstStyle/>
                    <a:p>
                      <a:pPr algn="ctr"/>
                      <a:r>
                        <a:rPr lang="en-US" sz="2000" b="0" i="0" dirty="0">
                          <a:solidFill>
                            <a:schemeClr val="bg1"/>
                          </a:solidFill>
                          <a:latin typeface="Calibri" panose="020F0502020204030204" pitchFamily="34" charset="0"/>
                          <a:cs typeface="Calibri" panose="020F0502020204030204" pitchFamily="34" charset="0"/>
                        </a:rPr>
                        <a:t>SYSTEM COMPONENTS</a:t>
                      </a: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TRY </a:t>
                      </a:r>
                    </a:p>
                  </a:txBody>
                  <a:tcPr/>
                </a:tc>
                <a:extLst>
                  <a:ext uri="{0D108BD9-81ED-4DB2-BD59-A6C34878D82A}">
                    <a16:rowId xmlns:a16="http://schemas.microsoft.com/office/drawing/2014/main" val="3446416167"/>
                  </a:ext>
                </a:extLst>
              </a:tr>
              <a:tr h="422071">
                <a:tc>
                  <a:txBody>
                    <a:bodyPr/>
                    <a:lstStyle/>
                    <a:p>
                      <a:pPr algn="l"/>
                      <a:r>
                        <a:rPr lang="en-US" sz="1800" b="0" i="0" dirty="0">
                          <a:solidFill>
                            <a:schemeClr val="bg1"/>
                          </a:solidFill>
                          <a:latin typeface="Calibri" panose="020F0502020204030204" pitchFamily="34" charset="0"/>
                          <a:cs typeface="Calibri" panose="020F0502020204030204" pitchFamily="34" charset="0"/>
                        </a:rPr>
                        <a:t>Rpi microcontroller [56]</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1699.00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800" b="0" i="0" dirty="0">
                          <a:solidFill>
                            <a:schemeClr val="bg1"/>
                          </a:solidFill>
                          <a:latin typeface="Calibri" panose="020F0502020204030204" pitchFamily="34" charset="0"/>
                          <a:cs typeface="Calibri" panose="020F0502020204030204" pitchFamily="34" charset="0"/>
                        </a:rPr>
                        <a:t> </a:t>
                      </a:r>
                    </a:p>
                  </a:txBody>
                  <a:tcPr/>
                </a:tc>
                <a:extLst>
                  <a:ext uri="{0D108BD9-81ED-4DB2-BD59-A6C34878D82A}">
                    <a16:rowId xmlns:a16="http://schemas.microsoft.com/office/drawing/2014/main" val="2254086531"/>
                  </a:ext>
                </a:extLst>
              </a:tr>
              <a:tr h="467306">
                <a:tc>
                  <a:txBody>
                    <a:bodyPr/>
                    <a:lstStyle/>
                    <a:p>
                      <a:pPr algn="l"/>
                      <a:r>
                        <a:rPr lang="en-US" sz="1800" b="0" i="0" dirty="0">
                          <a:solidFill>
                            <a:schemeClr val="bg1"/>
                          </a:solidFill>
                          <a:latin typeface="Calibri" panose="020F0502020204030204" pitchFamily="34" charset="0"/>
                          <a:cs typeface="Calibri" panose="020F0502020204030204" pitchFamily="34" charset="0"/>
                        </a:rPr>
                        <a:t>PIR sensors [61]</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3 x 24.66 = 73.98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800" b="0" i="0" dirty="0">
                          <a:solidFill>
                            <a:schemeClr val="bg1"/>
                          </a:solidFill>
                          <a:latin typeface="Calibri" panose="020F0502020204030204" pitchFamily="34" charset="0"/>
                          <a:cs typeface="Calibri" panose="020F0502020204030204" pitchFamily="34" charset="0"/>
                        </a:rPr>
                        <a:t> </a:t>
                      </a:r>
                    </a:p>
                  </a:txBody>
                  <a:tcPr/>
                </a:tc>
                <a:extLst>
                  <a:ext uri="{0D108BD9-81ED-4DB2-BD59-A6C34878D82A}">
                    <a16:rowId xmlns:a16="http://schemas.microsoft.com/office/drawing/2014/main" val="4146855231"/>
                  </a:ext>
                </a:extLst>
              </a:tr>
              <a:tr h="457200">
                <a:tc>
                  <a:txBody>
                    <a:bodyPr/>
                    <a:lstStyle/>
                    <a:p>
                      <a:pPr algn="l"/>
                      <a:r>
                        <a:rPr lang="en-US" sz="1800" b="0" i="0" dirty="0">
                          <a:solidFill>
                            <a:schemeClr val="bg1"/>
                          </a:solidFill>
                          <a:latin typeface="Calibri" panose="020F0502020204030204" pitchFamily="34" charset="0"/>
                          <a:cs typeface="Calibri" panose="020F0502020204030204" pitchFamily="34" charset="0"/>
                        </a:rPr>
                        <a:t>Rpi infrared night vision camera [57]</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Calibri" panose="020F0502020204030204" pitchFamily="34" charset="0"/>
                          <a:cs typeface="Calibri" panose="020F0502020204030204" pitchFamily="34" charset="0"/>
                        </a:rPr>
                        <a:t>779.48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800" b="0" i="0" dirty="0">
                          <a:solidFill>
                            <a:schemeClr val="bg1"/>
                          </a:solidFill>
                          <a:latin typeface="Calibri" panose="020F0502020204030204" pitchFamily="34" charset="0"/>
                          <a:cs typeface="Calibri" panose="020F0502020204030204" pitchFamily="34" charset="0"/>
                        </a:rPr>
                        <a:t> + 45.00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shipping fee</a:t>
                      </a:r>
                      <a:endParaRPr lang="en-US" sz="1800" b="0" i="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56734783"/>
                  </a:ext>
                </a:extLst>
              </a:tr>
              <a:tr h="422071">
                <a:tc>
                  <a:txBody>
                    <a:bodyPr/>
                    <a:lstStyle/>
                    <a:p>
                      <a:pPr algn="l"/>
                      <a:r>
                        <a:rPr lang="en-US" sz="1800" b="0" i="0" dirty="0">
                          <a:solidFill>
                            <a:schemeClr val="bg1"/>
                          </a:solidFill>
                          <a:latin typeface="Calibri" panose="020F0502020204030204" pitchFamily="34" charset="0"/>
                          <a:cs typeface="Calibri" panose="020F0502020204030204" pitchFamily="34" charset="0"/>
                        </a:rPr>
                        <a:t>Programmable LED light strips [62]</a:t>
                      </a:r>
                    </a:p>
                  </a:txBody>
                  <a:tcPr/>
                </a:tc>
                <a:tc>
                  <a:txBody>
                    <a:bodyPr/>
                    <a:lstStyle/>
                    <a:p>
                      <a:pPr algn="ctr"/>
                      <a:r>
                        <a:rPr lang="en-US" sz="1800" b="0" i="0" dirty="0">
                          <a:solidFill>
                            <a:schemeClr val="bg1"/>
                          </a:solidFill>
                          <a:latin typeface="Calibri" panose="020F0502020204030204" pitchFamily="34" charset="0"/>
                          <a:cs typeface="Calibri" panose="020F0502020204030204" pitchFamily="34" charset="0"/>
                        </a:rPr>
                        <a:t>4 x (454.41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a:t>
                      </a:r>
                      <a:r>
                        <a:rPr lang="en-US" sz="1800" b="0" i="0" dirty="0">
                          <a:solidFill>
                            <a:schemeClr val="bg1"/>
                          </a:solidFill>
                          <a:latin typeface="Calibri" panose="020F0502020204030204" pitchFamily="34" charset="0"/>
                          <a:cs typeface="Calibri" panose="020F0502020204030204" pitchFamily="34" charset="0"/>
                        </a:rPr>
                        <a:t>+ 78.60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shipping fee</a:t>
                      </a:r>
                      <a:r>
                        <a:rPr lang="en-US" sz="1800" b="0" i="0" dirty="0">
                          <a:solidFill>
                            <a:schemeClr val="bg1"/>
                          </a:solidFill>
                          <a:latin typeface="Calibri" panose="020F0502020204030204" pitchFamily="34" charset="0"/>
                          <a:cs typeface="Calibri" panose="020F0502020204030204" pitchFamily="34" charset="0"/>
                        </a:rPr>
                        <a:t>) = 1599.03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1800" b="0" i="0" dirty="0">
                          <a:solidFill>
                            <a:schemeClr val="bg1"/>
                          </a:solidFill>
                          <a:latin typeface="Calibri" panose="020F0502020204030204" pitchFamily="34" charset="0"/>
                          <a:cs typeface="Calibri" panose="020F0502020204030204" pitchFamily="34" charset="0"/>
                        </a:rPr>
                        <a:t> </a:t>
                      </a:r>
                    </a:p>
                  </a:txBody>
                  <a:tcPr/>
                </a:tc>
                <a:extLst>
                  <a:ext uri="{0D108BD9-81ED-4DB2-BD59-A6C34878D82A}">
                    <a16:rowId xmlns:a16="http://schemas.microsoft.com/office/drawing/2014/main" val="2876988"/>
                  </a:ext>
                </a:extLst>
              </a:tr>
              <a:tr h="422071">
                <a:tc>
                  <a:txBody>
                    <a:bodyPr/>
                    <a:lstStyle/>
                    <a:p>
                      <a:pPr algn="l"/>
                      <a:r>
                        <a:rPr lang="en-US" sz="1800" b="0" i="0" dirty="0">
                          <a:solidFill>
                            <a:schemeClr val="bg1"/>
                          </a:solidFill>
                          <a:latin typeface="Calibri" panose="020F0502020204030204" pitchFamily="34" charset="0"/>
                          <a:cs typeface="Calibri" panose="020F0502020204030204" pitchFamily="34" charset="0"/>
                        </a:rPr>
                        <a:t>Total cost (TRY)</a:t>
                      </a:r>
                    </a:p>
                  </a:txBody>
                  <a:tcPr/>
                </a:tc>
                <a:tc>
                  <a:txBody>
                    <a:bodyPr/>
                    <a:lstStyle/>
                    <a:p>
                      <a:pPr algn="ctr"/>
                      <a:r>
                        <a:rPr lang="en-US" sz="1800" b="0" i="0" dirty="0">
                          <a:latin typeface="Calibri" panose="020F0502020204030204" pitchFamily="34" charset="0"/>
                          <a:cs typeface="Calibri" panose="020F0502020204030204" pitchFamily="34" charset="0"/>
                        </a:rPr>
                        <a:t>4196.49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a:t>
                      </a:r>
                      <a:endParaRPr lang="en-US" sz="18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0905179"/>
                  </a:ext>
                </a:extLst>
              </a:tr>
            </a:tbl>
          </a:graphicData>
        </a:graphic>
      </p:graphicFrame>
      <p:sp>
        <p:nvSpPr>
          <p:cNvPr id="8" name="TextBox 7">
            <a:extLst>
              <a:ext uri="{FF2B5EF4-FFF2-40B4-BE49-F238E27FC236}">
                <a16:creationId xmlns:a16="http://schemas.microsoft.com/office/drawing/2014/main" id="{4C4DAB67-00E8-2D3C-9CE6-1F04CB03CD81}"/>
              </a:ext>
            </a:extLst>
          </p:cNvPr>
          <p:cNvSpPr txBox="1"/>
          <p:nvPr/>
        </p:nvSpPr>
        <p:spPr>
          <a:xfrm>
            <a:off x="768693" y="1473951"/>
            <a:ext cx="9601350"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6.2.2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9" name="Title 1">
            <a:extLst>
              <a:ext uri="{FF2B5EF4-FFF2-40B4-BE49-F238E27FC236}">
                <a16:creationId xmlns:a16="http://schemas.microsoft.com/office/drawing/2014/main" id="{4F430D20-C13B-78E5-0ABC-8E03D9624180}"/>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0" name="TextBox 9">
            <a:extLst>
              <a:ext uri="{FF2B5EF4-FFF2-40B4-BE49-F238E27FC236}">
                <a16:creationId xmlns:a16="http://schemas.microsoft.com/office/drawing/2014/main" id="{C35926C7-3A1C-23D8-38B5-9651E8E05CC7}"/>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11" name="TextBox 10">
            <a:extLst>
              <a:ext uri="{FF2B5EF4-FFF2-40B4-BE49-F238E27FC236}">
                <a16:creationId xmlns:a16="http://schemas.microsoft.com/office/drawing/2014/main" id="{96A04654-B6DC-BEAF-8171-EFDA91C59C0A}"/>
              </a:ext>
            </a:extLst>
          </p:cNvPr>
          <p:cNvSpPr txBox="1"/>
          <p:nvPr/>
        </p:nvSpPr>
        <p:spPr>
          <a:xfrm>
            <a:off x="2241015" y="6027905"/>
            <a:ext cx="7709970"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Table 18: Monetary Costs of Products Used in Construction of Solution Three</a:t>
            </a:r>
          </a:p>
        </p:txBody>
      </p:sp>
    </p:spTree>
    <p:extLst>
      <p:ext uri="{BB962C8B-B14F-4D97-AF65-F5344CB8AC3E}">
        <p14:creationId xmlns:p14="http://schemas.microsoft.com/office/powerpoint/2010/main" val="166975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FC67A23-DC42-DDF4-A867-DE844AE6FCE2}"/>
              </a:ext>
            </a:extLst>
          </p:cNvPr>
          <p:cNvSpPr txBox="1">
            <a:spLocks/>
          </p:cNvSpPr>
          <p:nvPr/>
        </p:nvSpPr>
        <p:spPr>
          <a:xfrm>
            <a:off x="705478" y="1572491"/>
            <a:ext cx="2877695" cy="787292"/>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1.1 PROBLEM: </a:t>
            </a:r>
          </a:p>
        </p:txBody>
      </p:sp>
      <p:sp>
        <p:nvSpPr>
          <p:cNvPr id="9" name="TextBox 8">
            <a:extLst>
              <a:ext uri="{FF2B5EF4-FFF2-40B4-BE49-F238E27FC236}">
                <a16:creationId xmlns:a16="http://schemas.microsoft.com/office/drawing/2014/main" id="{8DA043FE-D872-B557-5CB7-DA602008BA6C}"/>
              </a:ext>
            </a:extLst>
          </p:cNvPr>
          <p:cNvSpPr txBox="1"/>
          <p:nvPr/>
        </p:nvSpPr>
        <p:spPr>
          <a:xfrm>
            <a:off x="618711" y="2278082"/>
            <a:ext cx="6097772" cy="3970318"/>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S</a:t>
            </a:r>
            <a:r>
              <a:rPr lang="en-US" sz="2800" dirty="0">
                <a:effectLst/>
                <a:latin typeface="Calibri" panose="020F0502020204030204" pitchFamily="34" charset="0"/>
                <a:ea typeface="Calibri" panose="020F0502020204030204" pitchFamily="34" charset="0"/>
                <a:cs typeface="Calibri" panose="020F0502020204030204" pitchFamily="34" charset="0"/>
              </a:rPr>
              <a:t>pread of wild boars into human-populated areas has created an alarming situation in the Hekimköy Complex (HC).</a:t>
            </a:r>
            <a:endParaRPr lang="en-US" sz="2800" dirty="0">
              <a:latin typeface="Calibri" panose="020F0502020204030204" pitchFamily="34" charset="0"/>
              <a:ea typeface="Calibri" panose="020F0502020204030204" pitchFamily="34" charset="0"/>
              <a:cs typeface="Calibri" panose="020F0502020204030204" pitchFamily="34" charset="0"/>
            </a:endParaRPr>
          </a:p>
          <a:p>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S</a:t>
            </a:r>
            <a:r>
              <a:rPr lang="en-US" sz="2800" dirty="0">
                <a:effectLst/>
                <a:latin typeface="Calibri" panose="020F0502020204030204" pitchFamily="34" charset="0"/>
                <a:ea typeface="Calibri" panose="020F0502020204030204" pitchFamily="34" charset="0"/>
                <a:cs typeface="Calibri" panose="020F0502020204030204" pitchFamily="34" charset="0"/>
              </a:rPr>
              <a:t>imultaneous accommodation of wild boars and humans in the HC poses serious threats to human safety and property [3], [4]. </a:t>
            </a:r>
            <a:endParaRPr lang="en-TR" sz="2800" dirty="0">
              <a:latin typeface="Calibri" panose="020F0502020204030204" pitchFamily="34" charset="0"/>
              <a:cs typeface="Calibri" panose="020F0502020204030204" pitchFamily="34" charset="0"/>
            </a:endParaRPr>
          </a:p>
        </p:txBody>
      </p:sp>
      <p:pic>
        <p:nvPicPr>
          <p:cNvPr id="1026" name="Picture 2" descr="Bodrum locals feeding wild boars to keep them in forest">
            <a:extLst>
              <a:ext uri="{FF2B5EF4-FFF2-40B4-BE49-F238E27FC236}">
                <a16:creationId xmlns:a16="http://schemas.microsoft.com/office/drawing/2014/main" id="{68352736-43B6-DCAA-3E9A-6A2900C5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75" y="60869"/>
            <a:ext cx="4334105" cy="2566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drum locals feeding wild boars to keep them in forest">
            <a:extLst>
              <a:ext uri="{FF2B5EF4-FFF2-40B4-BE49-F238E27FC236}">
                <a16:creationId xmlns:a16="http://schemas.microsoft.com/office/drawing/2014/main" id="{430CEA8E-4472-0444-18E0-BBEE63CA0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483" y="3078748"/>
            <a:ext cx="4117234" cy="2743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E5E00D-6CA8-42E3-B351-FD6D0A4F8681}"/>
              </a:ext>
            </a:extLst>
          </p:cNvPr>
          <p:cNvSpPr txBox="1"/>
          <p:nvPr/>
        </p:nvSpPr>
        <p:spPr>
          <a:xfrm>
            <a:off x="6716483" y="2627622"/>
            <a:ext cx="4804974" cy="400110"/>
          </a:xfrm>
          <a:prstGeom prst="rect">
            <a:avLst/>
          </a:prstGeom>
          <a:noFill/>
        </p:spPr>
        <p:txBody>
          <a:bodyPr wrap="square" rtlCol="0">
            <a:spAutoFit/>
          </a:bodyPr>
          <a:lstStyle/>
          <a:p>
            <a:r>
              <a:rPr lang="en-TR" sz="2000" dirty="0">
                <a:latin typeface="Calibri Light" panose="020F0302020204030204" pitchFamily="34" charset="0"/>
                <a:cs typeface="Calibri Light" panose="020F0302020204030204" pitchFamily="34" charset="0"/>
              </a:rPr>
              <a:t>Fig. 1: Wild Boars in HC [5]</a:t>
            </a:r>
          </a:p>
        </p:txBody>
      </p:sp>
      <p:sp>
        <p:nvSpPr>
          <p:cNvPr id="11" name="TextBox 10">
            <a:extLst>
              <a:ext uri="{FF2B5EF4-FFF2-40B4-BE49-F238E27FC236}">
                <a16:creationId xmlns:a16="http://schemas.microsoft.com/office/drawing/2014/main" id="{424106AB-629E-A130-23C7-27508EEAFCF6}"/>
              </a:ext>
            </a:extLst>
          </p:cNvPr>
          <p:cNvSpPr txBox="1"/>
          <p:nvPr/>
        </p:nvSpPr>
        <p:spPr>
          <a:xfrm>
            <a:off x="6716483" y="5821788"/>
            <a:ext cx="4804974" cy="1015663"/>
          </a:xfrm>
          <a:prstGeom prst="rect">
            <a:avLst/>
          </a:prstGeom>
          <a:noFill/>
        </p:spPr>
        <p:txBody>
          <a:bodyPr wrap="square" rtlCol="0">
            <a:spAutoFit/>
          </a:bodyPr>
          <a:lstStyle/>
          <a:p>
            <a:r>
              <a:rPr lang="en-TR" sz="2000" dirty="0">
                <a:latin typeface="Calibri Light" panose="020F0302020204030204" pitchFamily="34" charset="0"/>
                <a:cs typeface="Calibri Light" panose="020F0302020204030204" pitchFamily="34" charset="0"/>
              </a:rPr>
              <a:t>Fig. 2: HC Residents Feeding Wild Boars Outside of the Complex to Keep Them Away [5]</a:t>
            </a:r>
          </a:p>
        </p:txBody>
      </p:sp>
      <p:sp>
        <p:nvSpPr>
          <p:cNvPr id="14" name="Title 1">
            <a:extLst>
              <a:ext uri="{FF2B5EF4-FFF2-40B4-BE49-F238E27FC236}">
                <a16:creationId xmlns:a16="http://schemas.microsoft.com/office/drawing/2014/main" id="{A1F4A4DB-A910-4156-02D0-6B38C6E2DA4A}"/>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sp>
        <p:nvSpPr>
          <p:cNvPr id="16" name="Slide Number Placeholder 15">
            <a:extLst>
              <a:ext uri="{FF2B5EF4-FFF2-40B4-BE49-F238E27FC236}">
                <a16:creationId xmlns:a16="http://schemas.microsoft.com/office/drawing/2014/main" id="{4FA4F4F6-2F5D-20CC-E39C-76AACC47C6D7}"/>
              </a:ext>
            </a:extLst>
          </p:cNvPr>
          <p:cNvSpPr>
            <a:spLocks noGrp="1"/>
          </p:cNvSpPr>
          <p:nvPr>
            <p:ph type="sldNum" sz="quarter" idx="12"/>
          </p:nvPr>
        </p:nvSpPr>
        <p:spPr/>
        <p:txBody>
          <a:bodyPr/>
          <a:lstStyle/>
          <a:p>
            <a:fld id="{1DF045EC-48BF-BA44-998E-8ED3EE7B226A}" type="slidenum">
              <a:rPr lang="en-US" smtClean="0"/>
              <a:t>5</a:t>
            </a:fld>
            <a:endParaRPr lang="en-US"/>
          </a:p>
        </p:txBody>
      </p:sp>
    </p:spTree>
    <p:extLst>
      <p:ext uri="{BB962C8B-B14F-4D97-AF65-F5344CB8AC3E}">
        <p14:creationId xmlns:p14="http://schemas.microsoft.com/office/powerpoint/2010/main" val="1696230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50</a:t>
            </a:fld>
            <a:endParaRPr lang="en-US"/>
          </a:p>
        </p:txBody>
      </p:sp>
      <p:sp>
        <p:nvSpPr>
          <p:cNvPr id="14" name="TextBox 13">
            <a:extLst>
              <a:ext uri="{FF2B5EF4-FFF2-40B4-BE49-F238E27FC236}">
                <a16:creationId xmlns:a16="http://schemas.microsoft.com/office/drawing/2014/main" id="{552D52F8-3598-58FD-F0B6-1602D8A8D870}"/>
              </a:ext>
            </a:extLst>
          </p:cNvPr>
          <p:cNvSpPr txBox="1"/>
          <p:nvPr/>
        </p:nvSpPr>
        <p:spPr>
          <a:xfrm>
            <a:off x="768693" y="1389305"/>
            <a:ext cx="10496106"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6.2.3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 MONETARY COST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27D4B798-D00C-C365-8EA0-0F4E2477F4F7}"/>
              </a:ext>
            </a:extLst>
          </p:cNvPr>
          <p:cNvSpPr txBox="1"/>
          <p:nvPr/>
        </p:nvSpPr>
        <p:spPr>
          <a:xfrm>
            <a:off x="783231" y="6054238"/>
            <a:ext cx="106255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19: Monetary Cost Criterion Checklist for </a:t>
            </a:r>
            <a:r>
              <a:rPr lang="en-US" sz="1800" dirty="0">
                <a:effectLst/>
                <a:latin typeface="Calibri" panose="020F0502020204030204" pitchFamily="34" charset="0"/>
                <a:ea typeface="Calibri" panose="020F0502020204030204" pitchFamily="34" charset="0"/>
                <a:cs typeface="Calibri" panose="020F0502020204030204" pitchFamily="34" charset="0"/>
              </a:rPr>
              <a:t>Sensor And Artificial Intelligence-Based Visual Deterrent System</a:t>
            </a:r>
            <a:r>
              <a:rPr lang="en-US" dirty="0">
                <a:latin typeface="Calibri" panose="020F0502020204030204" pitchFamily="34" charset="0"/>
                <a:cs typeface="Calibri" panose="020F0502020204030204" pitchFamily="34" charset="0"/>
              </a:rPr>
              <a:t> </a:t>
            </a:r>
          </a:p>
        </p:txBody>
      </p:sp>
      <p:graphicFrame>
        <p:nvGraphicFramePr>
          <p:cNvPr id="5" name="Table 4">
            <a:extLst>
              <a:ext uri="{FF2B5EF4-FFF2-40B4-BE49-F238E27FC236}">
                <a16:creationId xmlns:a16="http://schemas.microsoft.com/office/drawing/2014/main" id="{A0459F83-C009-CA52-CB67-F31AF4BADAF8}"/>
              </a:ext>
            </a:extLst>
          </p:cNvPr>
          <p:cNvGraphicFramePr>
            <a:graphicFrameLocks noGrp="1"/>
          </p:cNvGraphicFramePr>
          <p:nvPr>
            <p:extLst>
              <p:ext uri="{D42A27DB-BD31-4B8C-83A1-F6EECF244321}">
                <p14:modId xmlns:p14="http://schemas.microsoft.com/office/powerpoint/2010/main" val="1010566402"/>
              </p:ext>
            </p:extLst>
          </p:nvPr>
        </p:nvGraphicFramePr>
        <p:xfrm>
          <a:off x="191626" y="2741473"/>
          <a:ext cx="11785598" cy="2883562"/>
        </p:xfrm>
        <a:graphic>
          <a:graphicData uri="http://schemas.openxmlformats.org/drawingml/2006/table">
            <a:tbl>
              <a:tblPr firstRow="1" bandRow="1">
                <a:tableStyleId>{5C22544A-7EE6-4342-B048-85BDC9FD1C3A}</a:tableStyleId>
              </a:tblPr>
              <a:tblGrid>
                <a:gridCol w="5012267">
                  <a:extLst>
                    <a:ext uri="{9D8B030D-6E8A-4147-A177-3AD203B41FA5}">
                      <a16:colId xmlns:a16="http://schemas.microsoft.com/office/drawing/2014/main" val="1273063218"/>
                    </a:ext>
                  </a:extLst>
                </a:gridCol>
                <a:gridCol w="1569155">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r>
                        <a:rPr lang="en-US" sz="2000" b="0" i="0" dirty="0">
                          <a:latin typeface="Calibri" panose="020F0502020204030204" pitchFamily="34" charset="0"/>
                          <a:cs typeface="Calibri" panose="020F0502020204030204" pitchFamily="34" charset="0"/>
                        </a:rPr>
                        <a:t>Products’ costs</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latin typeface="Calibri" panose="020F0502020204030204" pitchFamily="34" charset="0"/>
                          <a:cs typeface="Calibri" panose="020F0502020204030204" pitchFamily="34" charset="0"/>
                        </a:rPr>
                        <a:t>28 systems </a:t>
                      </a:r>
                      <a:r>
                        <a:rPr lang="en-US" sz="1800" b="0" i="0" dirty="0">
                          <a:latin typeface="Calibri" panose="020F0502020204030204" pitchFamily="34" charset="0"/>
                          <a:cs typeface="Calibri" panose="020F0502020204030204" pitchFamily="34" charset="0"/>
                          <a:sym typeface="Wingdings" pitchFamily="2" charset="2"/>
                        </a:rPr>
                        <a:t> 4196.49</a:t>
                      </a:r>
                      <a:r>
                        <a:rPr lang="en-US" sz="1800" b="0" i="0" dirty="0">
                          <a:latin typeface="Calibri" panose="020F0502020204030204" pitchFamily="34" charset="0"/>
                          <a:cs typeface="Calibri" panose="020F0502020204030204" pitchFamily="34" charset="0"/>
                        </a:rPr>
                        <a:t> </a:t>
                      </a:r>
                      <a:r>
                        <a:rPr lang="en-US" sz="1800" b="0" i="0" dirty="0">
                          <a:solidFill>
                            <a:schemeClr val="bg1"/>
                          </a:solidFill>
                          <a:latin typeface="Calibri" panose="020F0502020204030204" pitchFamily="34" charset="0"/>
                          <a:cs typeface="Calibri" panose="020F0502020204030204" pitchFamily="34" charset="0"/>
                        </a:rPr>
                        <a:t> </a:t>
                      </a:r>
                      <a:r>
                        <a:rPr lang="en-TR" sz="1800" b="0" i="0" u="none" strike="noStrike" kern="1200" dirty="0">
                          <a:solidFill>
                            <a:schemeClr val="bg1"/>
                          </a:solidFill>
                          <a:effectLst/>
                          <a:latin typeface="Calibri" panose="020F0502020204030204" pitchFamily="34" charset="0"/>
                          <a:ea typeface="+mn-ea"/>
                          <a:cs typeface="Calibri" panose="020F0502020204030204" pitchFamily="34" charset="0"/>
                        </a:rPr>
                        <a:t>₺ x 28 = 117501.72 ₺</a:t>
                      </a:r>
                      <a:endParaRPr lang="en-US" sz="1800" b="0" i="0" dirty="0">
                        <a:latin typeface="Calibri" panose="020F0502020204030204" pitchFamily="34" charset="0"/>
                        <a:cs typeface="Calibri" panose="020F0502020204030204" pitchFamily="34" charset="0"/>
                      </a:endParaRPr>
                    </a:p>
                    <a:p>
                      <a:endParaRPr lang="en-TR" sz="1400" b="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79065735"/>
                  </a:ext>
                </a:extLst>
              </a:tr>
              <a:tr h="618821">
                <a:tc>
                  <a:txBody>
                    <a:bodyPr/>
                    <a:lstStyle/>
                    <a:p>
                      <a:r>
                        <a:rPr lang="en-US" sz="2000" b="0" i="0" dirty="0">
                          <a:latin typeface="Calibri" panose="020F0502020204030204" pitchFamily="34" charset="0"/>
                          <a:cs typeface="Calibri" panose="020F0502020204030204" pitchFamily="34" charset="0"/>
                        </a:rPr>
                        <a:t>Installation (labor) costs</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Each setup will take ½ day.</a:t>
                      </a:r>
                    </a:p>
                    <a:p>
                      <a:pPr marL="285750" indent="-285750">
                        <a:buFont typeface="Arial" panose="020B0604020202020204" pitchFamily="34" charset="0"/>
                        <a:buChar char="•"/>
                      </a:pPr>
                      <a:r>
                        <a:rPr lang="en-TR" sz="1400" b="0" i="0" dirty="0">
                          <a:latin typeface="Calibri" panose="020F0502020204030204" pitchFamily="34" charset="0"/>
                          <a:cs typeface="Calibri" panose="020F0502020204030204" pitchFamily="34" charset="0"/>
                        </a:rPr>
                        <a:t>PSA </a:t>
                      </a:r>
                      <a:r>
                        <a:rPr lang="en-US" sz="1400" b="0" i="0" dirty="0">
                          <a:latin typeface="Calibri" panose="020F0502020204030204" pitchFamily="34" charset="0"/>
                          <a:cs typeface="Calibri" panose="020F0502020204030204" pitchFamily="34" charset="0"/>
                        </a:rPr>
                        <a:t>electricians'</a:t>
                      </a:r>
                      <a:r>
                        <a:rPr lang="en-TR" sz="1400" b="0" i="0" dirty="0">
                          <a:latin typeface="Calibri" panose="020F0502020204030204" pitchFamily="34" charset="0"/>
                          <a:cs typeface="Calibri" panose="020F0502020204030204" pitchFamily="34" charset="0"/>
                        </a:rPr>
                        <a:t> daily salary is 350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sym typeface="Wingdings" pitchFamily="2" charset="2"/>
                        </a:rPr>
                        <a:t>        175 </a:t>
                      </a:r>
                      <a:r>
                        <a:rPr lang="en-TR" sz="1400" b="0" i="0" u="none" strike="noStrike" kern="1200" dirty="0">
                          <a:solidFill>
                            <a:schemeClr val="bg1"/>
                          </a:solidFill>
                          <a:effectLst/>
                          <a:latin typeface="Calibri" panose="020F0502020204030204" pitchFamily="34" charset="0"/>
                          <a:ea typeface="+mn-ea"/>
                          <a:cs typeface="Calibri" panose="020F0502020204030204" pitchFamily="34" charset="0"/>
                        </a:rPr>
                        <a:t>₺ x 28 = 4900 ₺</a:t>
                      </a:r>
                    </a:p>
                  </a:txBody>
                  <a:tcPr/>
                </a:tc>
                <a:extLst>
                  <a:ext uri="{0D108BD9-81ED-4DB2-BD59-A6C34878D82A}">
                    <a16:rowId xmlns:a16="http://schemas.microsoft.com/office/drawing/2014/main" val="1545218642"/>
                  </a:ext>
                </a:extLst>
              </a:tr>
              <a:tr h="33328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Ongoing operational expenses post-implementation</a:t>
                      </a:r>
                    </a:p>
                    <a:p>
                      <a:endParaRPr lang="en-US" sz="2000" b="0" i="0" dirty="0">
                        <a:latin typeface="Calibri" panose="020F0502020204030204" pitchFamily="34" charset="0"/>
                        <a:cs typeface="Calibri" panose="020F0502020204030204" pitchFamily="34" charset="0"/>
                      </a:endParaRP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0 </a:t>
                      </a:r>
                      <a:r>
                        <a:rPr lang="en-TR" sz="2000" b="0" i="0" u="none" strike="noStrike" kern="1200" dirty="0">
                          <a:solidFill>
                            <a:schemeClr val="bg1"/>
                          </a:solidFill>
                          <a:effectLst/>
                          <a:latin typeface="Calibri" panose="020F0502020204030204" pitchFamily="34" charset="0"/>
                          <a:ea typeface="+mn-ea"/>
                          <a:cs typeface="Calibri" panose="020F0502020204030204" pitchFamily="34" charset="0"/>
                        </a:rPr>
                        <a:t>₺;</a:t>
                      </a: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 no ongoing expenses </a:t>
                      </a:r>
                    </a:p>
                    <a:p>
                      <a:endParaRPr lang="en-US" sz="1400" b="0" i="0" u="none" strike="noStrike" kern="1200" dirty="0">
                        <a:solidFill>
                          <a:schemeClr val="dk1"/>
                        </a:solidFill>
                        <a:effectLst/>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4094267667"/>
                  </a:ext>
                </a:extLst>
              </a:tr>
            </a:tbl>
          </a:graphicData>
        </a:graphic>
      </p:graphicFrame>
      <p:sp>
        <p:nvSpPr>
          <p:cNvPr id="2" name="Title 1">
            <a:extLst>
              <a:ext uri="{FF2B5EF4-FFF2-40B4-BE49-F238E27FC236}">
                <a16:creationId xmlns:a16="http://schemas.microsoft.com/office/drawing/2014/main" id="{D5240536-AD46-F7E2-1596-64822A31C903}"/>
              </a:ext>
            </a:extLst>
          </p:cNvPr>
          <p:cNvSpPr txBox="1">
            <a:spLocks/>
          </p:cNvSpPr>
          <p:nvPr/>
        </p:nvSpPr>
        <p:spPr>
          <a:xfrm>
            <a:off x="768693" y="-327809"/>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3" name="TextBox 2">
            <a:extLst>
              <a:ext uri="{FF2B5EF4-FFF2-40B4-BE49-F238E27FC236}">
                <a16:creationId xmlns:a16="http://schemas.microsoft.com/office/drawing/2014/main" id="{D3A9353F-C964-2D82-AB88-53DCE3FB5EDA}"/>
              </a:ext>
            </a:extLst>
          </p:cNvPr>
          <p:cNvSpPr txBox="1"/>
          <p:nvPr/>
        </p:nvSpPr>
        <p:spPr>
          <a:xfrm>
            <a:off x="768693" y="766065"/>
            <a:ext cx="7686896"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6.2 </a:t>
            </a:r>
            <a:r>
              <a:rPr lang="en-US" sz="4000" dirty="0">
                <a:latin typeface="Calibri Light" panose="020F0302020204030204" pitchFamily="34" charset="0"/>
                <a:cs typeface="Calibri Light" panose="020F0302020204030204" pitchFamily="34" charset="0"/>
              </a:rPr>
              <a:t>MONETARY COST</a:t>
            </a:r>
            <a:r>
              <a:rPr lang="en-TR" sz="4000" dirty="0">
                <a:latin typeface="Calibri Light" panose="020F0302020204030204" pitchFamily="34" charset="0"/>
                <a:cs typeface="Calibri Light" panose="020F0302020204030204" pitchFamily="34" charset="0"/>
              </a:rPr>
              <a:t> ASSESSMENT</a:t>
            </a:r>
          </a:p>
        </p:txBody>
      </p:sp>
      <p:sp>
        <p:nvSpPr>
          <p:cNvPr id="6" name="Right Brace 5">
            <a:extLst>
              <a:ext uri="{FF2B5EF4-FFF2-40B4-BE49-F238E27FC236}">
                <a16:creationId xmlns:a16="http://schemas.microsoft.com/office/drawing/2014/main" id="{973687D8-9C7E-6AAC-F0C8-851E4CE47519}"/>
              </a:ext>
            </a:extLst>
          </p:cNvPr>
          <p:cNvSpPr/>
          <p:nvPr/>
        </p:nvSpPr>
        <p:spPr>
          <a:xfrm>
            <a:off x="9848458" y="4045484"/>
            <a:ext cx="204325" cy="54444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4239083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51</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5236" y="1236645"/>
            <a:ext cx="10652039"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6.3 ENVIRONMENTAL SAFETY IMPACT ASSESSMENT</a:t>
            </a:r>
          </a:p>
        </p:txBody>
      </p:sp>
      <p:sp>
        <p:nvSpPr>
          <p:cNvPr id="14" name="TextBox 13">
            <a:extLst>
              <a:ext uri="{FF2B5EF4-FFF2-40B4-BE49-F238E27FC236}">
                <a16:creationId xmlns:a16="http://schemas.microsoft.com/office/drawing/2014/main" id="{552D52F8-3598-58FD-F0B6-1602D8A8D870}"/>
              </a:ext>
            </a:extLst>
          </p:cNvPr>
          <p:cNvSpPr txBox="1"/>
          <p:nvPr/>
        </p:nvSpPr>
        <p:spPr>
          <a:xfrm>
            <a:off x="890907" y="1976496"/>
            <a:ext cx="10410185"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Environmental safety impact criterion checklist:</a:t>
            </a:r>
          </a:p>
        </p:txBody>
      </p:sp>
      <p:graphicFrame>
        <p:nvGraphicFramePr>
          <p:cNvPr id="2" name="Table 1">
            <a:extLst>
              <a:ext uri="{FF2B5EF4-FFF2-40B4-BE49-F238E27FC236}">
                <a16:creationId xmlns:a16="http://schemas.microsoft.com/office/drawing/2014/main" id="{98DD9410-7099-7D15-1B63-FE7FE0A6AFB7}"/>
              </a:ext>
            </a:extLst>
          </p:cNvPr>
          <p:cNvGraphicFramePr>
            <a:graphicFrameLocks noGrp="1"/>
          </p:cNvGraphicFramePr>
          <p:nvPr>
            <p:extLst>
              <p:ext uri="{D42A27DB-BD31-4B8C-83A1-F6EECF244321}">
                <p14:modId xmlns:p14="http://schemas.microsoft.com/office/powerpoint/2010/main" val="1521173608"/>
              </p:ext>
            </p:extLst>
          </p:nvPr>
        </p:nvGraphicFramePr>
        <p:xfrm>
          <a:off x="203200" y="3114013"/>
          <a:ext cx="11785598" cy="2154965"/>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 INTERVAL</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Effect on local flora and fauna and ecosystem balance</a:t>
                      </a:r>
                    </a:p>
                  </a:txBody>
                  <a:tcPr/>
                </a:tc>
                <a:tc>
                  <a:txBody>
                    <a:bodyPr/>
                    <a:lstStyle/>
                    <a:p>
                      <a:pPr algn="ctr"/>
                      <a:r>
                        <a:rPr lang="en-TR" sz="2000" b="0" i="0" dirty="0">
                          <a:latin typeface="Calibri" panose="020F0502020204030204" pitchFamily="34" charset="0"/>
                          <a:cs typeface="Calibri" panose="020F0502020204030204" pitchFamily="34" charset="0"/>
                        </a:rPr>
                        <a:t>[0-2]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(0) High negative impact</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(1) Some manageable impact</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(2) No significant impact</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Extent of sustainable material use and resource efficiency</a:t>
                      </a:r>
                    </a:p>
                  </a:txBody>
                  <a:tcPr/>
                </a:tc>
                <a:tc>
                  <a:txBody>
                    <a:bodyPr/>
                    <a:lstStyle/>
                    <a:p>
                      <a:pPr algn="ctr"/>
                      <a:r>
                        <a:rPr lang="en-TR" sz="2000" b="0" i="0" dirty="0">
                          <a:latin typeface="Calibri" panose="020F0502020204030204" pitchFamily="34" charset="0"/>
                          <a:cs typeface="Calibri" panose="020F0502020204030204" pitchFamily="34" charset="0"/>
                        </a:rPr>
                        <a:t>[0-3]</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(0) Unsustainable, high consumption</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(1) Moderate sustainability</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(2) Mostly sustainable, low consumption</a:t>
                      </a:r>
                    </a:p>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(3) Fully sustainable and efficient</a:t>
                      </a:r>
                    </a:p>
                  </a:txBody>
                  <a:tcPr/>
                </a:tc>
                <a:extLst>
                  <a:ext uri="{0D108BD9-81ED-4DB2-BD59-A6C34878D82A}">
                    <a16:rowId xmlns:a16="http://schemas.microsoft.com/office/drawing/2014/main" val="4094267667"/>
                  </a:ext>
                </a:extLst>
              </a:tr>
            </a:tbl>
          </a:graphicData>
        </a:graphic>
      </p:graphicFrame>
      <p:sp>
        <p:nvSpPr>
          <p:cNvPr id="3" name="TextBox 2">
            <a:extLst>
              <a:ext uri="{FF2B5EF4-FFF2-40B4-BE49-F238E27FC236}">
                <a16:creationId xmlns:a16="http://schemas.microsoft.com/office/drawing/2014/main" id="{7B4A93A9-1D00-F044-B740-E3AB29CE2F82}"/>
              </a:ext>
            </a:extLst>
          </p:cNvPr>
          <p:cNvSpPr txBox="1"/>
          <p:nvPr/>
        </p:nvSpPr>
        <p:spPr>
          <a:xfrm>
            <a:off x="3298919" y="5430816"/>
            <a:ext cx="559095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20: Environmental Safety Impact Criterion Checklist </a:t>
            </a:r>
          </a:p>
        </p:txBody>
      </p:sp>
    </p:spTree>
    <p:extLst>
      <p:ext uri="{BB962C8B-B14F-4D97-AF65-F5344CB8AC3E}">
        <p14:creationId xmlns:p14="http://schemas.microsoft.com/office/powerpoint/2010/main" val="2103683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52</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857781"/>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6.3.1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 ENVIRONMENTAL SAFETY IMPACT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E9B61B25-3E52-C2C4-7E76-10C3BF8AD573}"/>
              </a:ext>
            </a:extLst>
          </p:cNvPr>
          <p:cNvSpPr txBox="1"/>
          <p:nvPr/>
        </p:nvSpPr>
        <p:spPr>
          <a:xfrm>
            <a:off x="915236" y="1236645"/>
            <a:ext cx="10652039"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6.3 ENVIRONMENTAL SAFETY IMPACT ASSESSMENT</a:t>
            </a:r>
          </a:p>
        </p:txBody>
      </p:sp>
      <p:graphicFrame>
        <p:nvGraphicFramePr>
          <p:cNvPr id="5" name="Table 4">
            <a:extLst>
              <a:ext uri="{FF2B5EF4-FFF2-40B4-BE49-F238E27FC236}">
                <a16:creationId xmlns:a16="http://schemas.microsoft.com/office/drawing/2014/main" id="{3FEE0232-4FED-BDEA-1675-605B1962ADA0}"/>
              </a:ext>
            </a:extLst>
          </p:cNvPr>
          <p:cNvGraphicFramePr>
            <a:graphicFrameLocks noGrp="1"/>
          </p:cNvGraphicFramePr>
          <p:nvPr>
            <p:extLst>
              <p:ext uri="{D42A27DB-BD31-4B8C-83A1-F6EECF244321}">
                <p14:modId xmlns:p14="http://schemas.microsoft.com/office/powerpoint/2010/main" val="2653726178"/>
              </p:ext>
            </p:extLst>
          </p:nvPr>
        </p:nvGraphicFramePr>
        <p:xfrm>
          <a:off x="203201" y="3165831"/>
          <a:ext cx="11785598" cy="1941605"/>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Effect on local flora and fauna and ecosystem balance</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The system uses odor repellent which may temporarily affect local wildlife [19], [22] but isn't expected to have a long-term impact on the ecosystem balance [20].</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Extent of sustainable material use and resource efficiency</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Electronic devices like the Kinect [18] camera and the control unit [14] do not typically require frequent replacement and have low energy consumption [63].</a:t>
                      </a:r>
                    </a:p>
                  </a:txBody>
                  <a:tcPr/>
                </a:tc>
                <a:extLst>
                  <a:ext uri="{0D108BD9-81ED-4DB2-BD59-A6C34878D82A}">
                    <a16:rowId xmlns:a16="http://schemas.microsoft.com/office/drawing/2014/main" val="4094267667"/>
                  </a:ext>
                </a:extLst>
              </a:tr>
            </a:tbl>
          </a:graphicData>
        </a:graphic>
      </p:graphicFrame>
      <p:sp>
        <p:nvSpPr>
          <p:cNvPr id="6" name="TextBox 5">
            <a:extLst>
              <a:ext uri="{FF2B5EF4-FFF2-40B4-BE49-F238E27FC236}">
                <a16:creationId xmlns:a16="http://schemas.microsoft.com/office/drawing/2014/main" id="{89945658-834D-DD74-72DE-9CBF66DFFEB1}"/>
              </a:ext>
            </a:extLst>
          </p:cNvPr>
          <p:cNvSpPr txBox="1"/>
          <p:nvPr/>
        </p:nvSpPr>
        <p:spPr>
          <a:xfrm>
            <a:off x="1099844" y="5436689"/>
            <a:ext cx="1028025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21: Environmental Safety Impact Criterion for </a:t>
            </a:r>
            <a:r>
              <a:rPr lang="en-US" sz="1800" dirty="0">
                <a:effectLst/>
                <a:latin typeface="Calibri" panose="020F0502020204030204" pitchFamily="34" charset="0"/>
                <a:ea typeface="Calibri" panose="020F0502020204030204" pitchFamily="34" charset="0"/>
                <a:cs typeface="Calibri" panose="020F0502020204030204" pitchFamily="34" charset="0"/>
              </a:rPr>
              <a:t>Kinect-Based Deterrent System With An Odor-Repellent</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29929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53</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857781"/>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6.3.2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ENVIRONMENTAL SAFETY IMPACT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93F69B2C-B5F1-46DF-9421-D2F4C1D7AFFE}"/>
              </a:ext>
            </a:extLst>
          </p:cNvPr>
          <p:cNvSpPr txBox="1"/>
          <p:nvPr/>
        </p:nvSpPr>
        <p:spPr>
          <a:xfrm>
            <a:off x="915236" y="1236645"/>
            <a:ext cx="10652039"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6.3 ENVIRONMENTAL SAFETY IMPACT ASSESSMENT</a:t>
            </a:r>
          </a:p>
        </p:txBody>
      </p:sp>
      <p:graphicFrame>
        <p:nvGraphicFramePr>
          <p:cNvPr id="3" name="Table 2">
            <a:extLst>
              <a:ext uri="{FF2B5EF4-FFF2-40B4-BE49-F238E27FC236}">
                <a16:creationId xmlns:a16="http://schemas.microsoft.com/office/drawing/2014/main" id="{43F317ED-A602-ADC0-A016-13ECDD4F9FB8}"/>
              </a:ext>
            </a:extLst>
          </p:cNvPr>
          <p:cNvGraphicFramePr>
            <a:graphicFrameLocks noGrp="1"/>
          </p:cNvGraphicFramePr>
          <p:nvPr>
            <p:extLst>
              <p:ext uri="{D42A27DB-BD31-4B8C-83A1-F6EECF244321}">
                <p14:modId xmlns:p14="http://schemas.microsoft.com/office/powerpoint/2010/main" val="3351180284"/>
              </p:ext>
            </p:extLst>
          </p:nvPr>
        </p:nvGraphicFramePr>
        <p:xfrm>
          <a:off x="203201" y="3182862"/>
          <a:ext cx="11785598" cy="2154965"/>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Effect on local flora and fauna and ecosystem balance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Ultrasonic frequencies target boars without affecting other wildlife or the ecosystem [24], as they are not known to impact flora or non-target fauna [29].</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Extent of sustainable material use and resource efficiency</a:t>
                      </a:r>
                    </a:p>
                  </a:txBody>
                  <a:tcPr/>
                </a:tc>
                <a:tc>
                  <a:txBody>
                    <a:bodyPr/>
                    <a:lstStyle/>
                    <a:p>
                      <a:pPr algn="ctr"/>
                      <a:r>
                        <a:rPr lang="en-TR" sz="2000" b="0" i="0" dirty="0">
                          <a:latin typeface="Calibri" panose="020F0502020204030204" pitchFamily="34" charset="0"/>
                          <a:cs typeface="Calibri" panose="020F0502020204030204" pitchFamily="34" charset="0"/>
                        </a:rPr>
                        <a:t>1</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Rpi [21] and other electronics are energy-efficient, though not fully sustainable. The use of a machine learning model for detection reduces resource efficiency [64] by causing activation even when unnecessary [25].</a:t>
                      </a:r>
                    </a:p>
                  </a:txBody>
                  <a:tcPr/>
                </a:tc>
                <a:extLst>
                  <a:ext uri="{0D108BD9-81ED-4DB2-BD59-A6C34878D82A}">
                    <a16:rowId xmlns:a16="http://schemas.microsoft.com/office/drawing/2014/main" val="4094267667"/>
                  </a:ext>
                </a:extLst>
              </a:tr>
            </a:tbl>
          </a:graphicData>
        </a:graphic>
      </p:graphicFrame>
      <p:sp>
        <p:nvSpPr>
          <p:cNvPr id="4" name="TextBox 3">
            <a:extLst>
              <a:ext uri="{FF2B5EF4-FFF2-40B4-BE49-F238E27FC236}">
                <a16:creationId xmlns:a16="http://schemas.microsoft.com/office/drawing/2014/main" id="{F1769E91-37FC-5EAE-A013-09DC0A1A7239}"/>
              </a:ext>
            </a:extLst>
          </p:cNvPr>
          <p:cNvSpPr txBox="1"/>
          <p:nvPr/>
        </p:nvSpPr>
        <p:spPr>
          <a:xfrm>
            <a:off x="1253187" y="5332788"/>
            <a:ext cx="9973564"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22: Environmental Safety Impact Criterion for </a:t>
            </a:r>
            <a:r>
              <a:rPr lang="en-US" sz="1800" dirty="0">
                <a:effectLst/>
                <a:latin typeface="Calibri" panose="020F0502020204030204" pitchFamily="34" charset="0"/>
                <a:ea typeface="Calibri" panose="020F0502020204030204" pitchFamily="34" charset="0"/>
                <a:cs typeface="Calibri" panose="020F0502020204030204" pitchFamily="34" charset="0"/>
              </a:rPr>
              <a:t>Machine Learning-Based Acoustic Deterrent System</a:t>
            </a:r>
            <a:r>
              <a:rPr lang="en-US" dirty="0">
                <a:latin typeface="Calibri" panose="020F0502020204030204" pitchFamily="34" charset="0"/>
                <a:cs typeface="Calibri" panose="020F0502020204030204" pitchFamily="34" charset="0"/>
              </a:rPr>
              <a:t>  </a:t>
            </a:r>
          </a:p>
          <a:p>
            <a:endParaRPr lang="en-US" dirty="0"/>
          </a:p>
        </p:txBody>
      </p:sp>
    </p:spTree>
    <p:extLst>
      <p:ext uri="{BB962C8B-B14F-4D97-AF65-F5344CB8AC3E}">
        <p14:creationId xmlns:p14="http://schemas.microsoft.com/office/powerpoint/2010/main" val="421609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54</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2" y="26882"/>
            <a:ext cx="1065461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6.0 RESULTS AND ANALYSIS</a:t>
            </a:r>
          </a:p>
        </p:txBody>
      </p:sp>
      <p:sp>
        <p:nvSpPr>
          <p:cNvPr id="14" name="TextBox 13">
            <a:extLst>
              <a:ext uri="{FF2B5EF4-FFF2-40B4-BE49-F238E27FC236}">
                <a16:creationId xmlns:a16="http://schemas.microsoft.com/office/drawing/2014/main" id="{552D52F8-3598-58FD-F0B6-1602D8A8D870}"/>
              </a:ext>
            </a:extLst>
          </p:cNvPr>
          <p:cNvSpPr txBox="1"/>
          <p:nvPr/>
        </p:nvSpPr>
        <p:spPr>
          <a:xfrm>
            <a:off x="912662" y="1857781"/>
            <a:ext cx="11121294" cy="954107"/>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6.3.3 </a:t>
            </a:r>
            <a:r>
              <a:rPr lang="en-US" sz="28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 ENVIRONMENTAL SAFETY IMPACT CHECKLIST</a:t>
            </a:r>
            <a:r>
              <a:rPr lang="en-US" sz="2800" dirty="0">
                <a:latin typeface="Calibri Light" panose="020F0302020204030204" pitchFamily="34" charset="0"/>
                <a:cs typeface="Calibri Light" panose="020F0302020204030204" pitchFamily="34" charset="0"/>
              </a:rPr>
              <a:t> </a:t>
            </a:r>
            <a:endParaRPr lang="en-US" sz="28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9FEA8EE0-E9C5-181E-7114-10F417E00610}"/>
              </a:ext>
            </a:extLst>
          </p:cNvPr>
          <p:cNvSpPr txBox="1"/>
          <p:nvPr/>
        </p:nvSpPr>
        <p:spPr>
          <a:xfrm>
            <a:off x="915236" y="1236645"/>
            <a:ext cx="10652039"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6.3 ENVIRONMENTAL SAFETY IMPACT ASSESSMENT</a:t>
            </a:r>
          </a:p>
        </p:txBody>
      </p:sp>
      <p:graphicFrame>
        <p:nvGraphicFramePr>
          <p:cNvPr id="3" name="Table 2">
            <a:extLst>
              <a:ext uri="{FF2B5EF4-FFF2-40B4-BE49-F238E27FC236}">
                <a16:creationId xmlns:a16="http://schemas.microsoft.com/office/drawing/2014/main" id="{1AD05EFF-F482-2C7D-D4D6-8B793541EFDA}"/>
              </a:ext>
            </a:extLst>
          </p:cNvPr>
          <p:cNvGraphicFramePr>
            <a:graphicFrameLocks noGrp="1"/>
          </p:cNvGraphicFramePr>
          <p:nvPr>
            <p:extLst>
              <p:ext uri="{D42A27DB-BD31-4B8C-83A1-F6EECF244321}">
                <p14:modId xmlns:p14="http://schemas.microsoft.com/office/powerpoint/2010/main" val="3391008807"/>
              </p:ext>
            </p:extLst>
          </p:nvPr>
        </p:nvGraphicFramePr>
        <p:xfrm>
          <a:off x="203201" y="3275657"/>
          <a:ext cx="11785598" cy="2154965"/>
        </p:xfrm>
        <a:graphic>
          <a:graphicData uri="http://schemas.openxmlformats.org/drawingml/2006/table">
            <a:tbl>
              <a:tblPr firstRow="1" bandRow="1">
                <a:tableStyleId>{5C22544A-7EE6-4342-B048-85BDC9FD1C3A}</a:tableStyleId>
              </a:tblPr>
              <a:tblGrid>
                <a:gridCol w="4834279">
                  <a:extLst>
                    <a:ext uri="{9D8B030D-6E8A-4147-A177-3AD203B41FA5}">
                      <a16:colId xmlns:a16="http://schemas.microsoft.com/office/drawing/2014/main" val="1273063218"/>
                    </a:ext>
                  </a:extLst>
                </a:gridCol>
                <a:gridCol w="1747143">
                  <a:extLst>
                    <a:ext uri="{9D8B030D-6E8A-4147-A177-3AD203B41FA5}">
                      <a16:colId xmlns:a16="http://schemas.microsoft.com/office/drawing/2014/main" val="1531279596"/>
                    </a:ext>
                  </a:extLst>
                </a:gridCol>
                <a:gridCol w="5204176">
                  <a:extLst>
                    <a:ext uri="{9D8B030D-6E8A-4147-A177-3AD203B41FA5}">
                      <a16:colId xmlns:a16="http://schemas.microsoft.com/office/drawing/2014/main" val="2645743007"/>
                    </a:ext>
                  </a:extLst>
                </a:gridCol>
              </a:tblGrid>
              <a:tr h="478565">
                <a:tc>
                  <a:txBody>
                    <a:bodyPr/>
                    <a:lstStyle/>
                    <a:p>
                      <a:pPr algn="ctr"/>
                      <a:r>
                        <a:rPr lang="en-TR" sz="1800" b="0" i="0" dirty="0">
                          <a:solidFill>
                            <a:schemeClr val="bg1"/>
                          </a:solidFill>
                          <a:latin typeface="Calibri" panose="020F0502020204030204" pitchFamily="34" charset="0"/>
                          <a:cs typeface="Calibri" panose="020F0502020204030204" pitchFamily="34" charset="0"/>
                        </a:rPr>
                        <a:t>INDICATORS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SCORES</a:t>
                      </a:r>
                    </a:p>
                  </a:txBody>
                  <a:tcPr/>
                </a:tc>
                <a:tc>
                  <a:txBody>
                    <a:bodyPr/>
                    <a:lstStyle/>
                    <a:p>
                      <a:pPr algn="ctr"/>
                      <a:r>
                        <a:rPr lang="en-TR" sz="1800" b="0" i="0" dirty="0">
                          <a:solidFill>
                            <a:schemeClr val="bg1"/>
                          </a:solidFill>
                          <a:latin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174586869"/>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Effect on local flora and fauna and ecosystem balance</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PIR sensors and LED lights are non-intrusive to flora and selectively target wild boars, minimizing the impact on non-target wildlife and the ecosystem [31].</a:t>
                      </a:r>
                    </a:p>
                  </a:txBody>
                  <a:tcPr/>
                </a:tc>
                <a:extLst>
                  <a:ext uri="{0D108BD9-81ED-4DB2-BD59-A6C34878D82A}">
                    <a16:rowId xmlns:a16="http://schemas.microsoft.com/office/drawing/2014/main" val="1545218642"/>
                  </a:ext>
                </a:extLst>
              </a:tr>
              <a:tr h="6188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dk1"/>
                          </a:solidFill>
                          <a:effectLst/>
                          <a:latin typeface="Calibri" panose="020F0502020204030204" pitchFamily="34" charset="0"/>
                          <a:ea typeface="+mn-ea"/>
                          <a:cs typeface="Calibri" panose="020F0502020204030204" pitchFamily="34" charset="0"/>
                        </a:rPr>
                        <a:t>Extent of sustainable material use and resource efficiency</a:t>
                      </a:r>
                    </a:p>
                  </a:txBody>
                  <a:tcPr/>
                </a:tc>
                <a:tc>
                  <a:txBody>
                    <a:bodyPr/>
                    <a:lstStyle/>
                    <a:p>
                      <a:pPr algn="ctr"/>
                      <a:r>
                        <a:rPr lang="en-TR" sz="2000" b="0" i="0" dirty="0">
                          <a:latin typeface="Calibri" panose="020F0502020204030204" pitchFamily="34" charset="0"/>
                          <a:cs typeface="Calibri" panose="020F0502020204030204" pitchFamily="34" charset="0"/>
                        </a:rPr>
                        <a:t>2</a:t>
                      </a:r>
                    </a:p>
                  </a:txBody>
                  <a:tcPr/>
                </a:tc>
                <a:tc>
                  <a:txBody>
                    <a:bodyPr/>
                    <a:lstStyle/>
                    <a:p>
                      <a:r>
                        <a:rPr lang="en-US" sz="1400" b="0" i="0" u="none" strike="noStrike" kern="1200" dirty="0">
                          <a:solidFill>
                            <a:schemeClr val="dk1"/>
                          </a:solidFill>
                          <a:effectLst/>
                          <a:latin typeface="Calibri" panose="020F0502020204030204" pitchFamily="34" charset="0"/>
                          <a:ea typeface="+mn-ea"/>
                          <a:cs typeface="Calibri" panose="020F0502020204030204" pitchFamily="34" charset="0"/>
                        </a:rPr>
                        <a:t>The Rpi [21] and PIR sensors are relatively low-energy-consuming devices, and LEDs are energy-efficient [65]. The system operates only upon detection, conserving energy and minimizing unnecessary usage [31]. </a:t>
                      </a:r>
                    </a:p>
                  </a:txBody>
                  <a:tcPr/>
                </a:tc>
                <a:extLst>
                  <a:ext uri="{0D108BD9-81ED-4DB2-BD59-A6C34878D82A}">
                    <a16:rowId xmlns:a16="http://schemas.microsoft.com/office/drawing/2014/main" val="4094267667"/>
                  </a:ext>
                </a:extLst>
              </a:tr>
            </a:tbl>
          </a:graphicData>
        </a:graphic>
      </p:graphicFrame>
      <p:sp>
        <p:nvSpPr>
          <p:cNvPr id="4" name="TextBox 3">
            <a:extLst>
              <a:ext uri="{FF2B5EF4-FFF2-40B4-BE49-F238E27FC236}">
                <a16:creationId xmlns:a16="http://schemas.microsoft.com/office/drawing/2014/main" id="{609ECF30-DB77-F448-30CF-5151C560D7EB}"/>
              </a:ext>
            </a:extLst>
          </p:cNvPr>
          <p:cNvSpPr txBox="1"/>
          <p:nvPr/>
        </p:nvSpPr>
        <p:spPr>
          <a:xfrm>
            <a:off x="949745" y="5419506"/>
            <a:ext cx="1104712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23: Environmental Safety Impact Criterion for </a:t>
            </a:r>
            <a:r>
              <a:rPr lang="en-US" sz="1800" dirty="0">
                <a:effectLst/>
                <a:latin typeface="Calibri" panose="020F0502020204030204" pitchFamily="34" charset="0"/>
                <a:ea typeface="Calibri" panose="020F0502020204030204" pitchFamily="34" charset="0"/>
                <a:cs typeface="Calibri" panose="020F0502020204030204" pitchFamily="34" charset="0"/>
              </a:rPr>
              <a:t>Sensor And Artificial Intelligence-Based Visual Deterrent System</a:t>
            </a:r>
            <a:r>
              <a:rPr lang="en-US" dirty="0">
                <a:latin typeface="Calibri" panose="020F0502020204030204" pitchFamily="34" charset="0"/>
                <a:cs typeface="Calibri" panose="020F0502020204030204" pitchFamily="34" charset="0"/>
              </a:rPr>
              <a:t> </a:t>
            </a:r>
          </a:p>
          <a:p>
            <a:endParaRPr lang="en-US" dirty="0"/>
          </a:p>
        </p:txBody>
      </p:sp>
    </p:spTree>
    <p:extLst>
      <p:ext uri="{BB962C8B-B14F-4D97-AF65-F5344CB8AC3E}">
        <p14:creationId xmlns:p14="http://schemas.microsoft.com/office/powerpoint/2010/main" val="3192862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3A91-41AF-C67C-9495-74294F89483F}"/>
              </a:ext>
            </a:extLst>
          </p:cNvPr>
          <p:cNvSpPr>
            <a:spLocks noGrp="1"/>
          </p:cNvSpPr>
          <p:nvPr>
            <p:ph type="title"/>
          </p:nvPr>
        </p:nvSpPr>
        <p:spPr>
          <a:xfrm>
            <a:off x="5462001" y="1990122"/>
            <a:ext cx="6729999" cy="2877756"/>
          </a:xfrm>
        </p:spPr>
        <p:txBody>
          <a:bodyPr vert="horz" lIns="91440" tIns="45720" rIns="91440" bIns="45720" rtlCol="0" anchor="b">
            <a:no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7.0 CONCLUSION AND RECOMMENDATIONS</a:t>
            </a:r>
          </a:p>
        </p:txBody>
      </p:sp>
      <p:sp>
        <p:nvSpPr>
          <p:cNvPr id="4" name="Slide Number Placeholder 3">
            <a:extLst>
              <a:ext uri="{FF2B5EF4-FFF2-40B4-BE49-F238E27FC236}">
                <a16:creationId xmlns:a16="http://schemas.microsoft.com/office/drawing/2014/main" id="{279318E9-5F41-B2E6-F8D2-97B5BA48A76F}"/>
              </a:ext>
            </a:extLst>
          </p:cNvPr>
          <p:cNvSpPr>
            <a:spLocks noGrp="1"/>
          </p:cNvSpPr>
          <p:nvPr>
            <p:ph type="sldNum" sz="quarter" idx="12"/>
          </p:nvPr>
        </p:nvSpPr>
        <p:spPr/>
        <p:txBody>
          <a:bodyPr/>
          <a:lstStyle/>
          <a:p>
            <a:fld id="{1DF045EC-48BF-BA44-998E-8ED3EE7B226A}" type="slidenum">
              <a:rPr lang="en-US" smtClean="0"/>
              <a:t>55</a:t>
            </a:fld>
            <a:endParaRPr lang="en-US"/>
          </a:p>
        </p:txBody>
      </p:sp>
      <p:pic>
        <p:nvPicPr>
          <p:cNvPr id="6" name="Graphic 5" descr="Checklist with solid fill">
            <a:extLst>
              <a:ext uri="{FF2B5EF4-FFF2-40B4-BE49-F238E27FC236}">
                <a16:creationId xmlns:a16="http://schemas.microsoft.com/office/drawing/2014/main" id="{3873B8D1-5650-01D2-F250-CA98284E723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128" y="697999"/>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72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29393-3CFE-DC45-D91D-E88748E792AB}"/>
              </a:ext>
            </a:extLst>
          </p:cNvPr>
          <p:cNvSpPr>
            <a:spLocks noGrp="1"/>
          </p:cNvSpPr>
          <p:nvPr>
            <p:ph type="sldNum" sz="quarter" idx="12"/>
          </p:nvPr>
        </p:nvSpPr>
        <p:spPr/>
        <p:txBody>
          <a:bodyPr/>
          <a:lstStyle/>
          <a:p>
            <a:fld id="{1DF045EC-48BF-BA44-998E-8ED3EE7B226A}" type="slidenum">
              <a:rPr lang="en-US" smtClean="0"/>
              <a:t>56</a:t>
            </a:fld>
            <a:endParaRPr lang="en-US"/>
          </a:p>
        </p:txBody>
      </p:sp>
      <p:sp>
        <p:nvSpPr>
          <p:cNvPr id="8" name="TextBox 7">
            <a:extLst>
              <a:ext uri="{FF2B5EF4-FFF2-40B4-BE49-F238E27FC236}">
                <a16:creationId xmlns:a16="http://schemas.microsoft.com/office/drawing/2014/main" id="{C15473D7-B629-DB6D-BF64-6FB7B8F8B7FA}"/>
              </a:ext>
            </a:extLst>
          </p:cNvPr>
          <p:cNvSpPr txBox="1"/>
          <p:nvPr/>
        </p:nvSpPr>
        <p:spPr>
          <a:xfrm>
            <a:off x="915236" y="1361775"/>
            <a:ext cx="10410185" cy="523220"/>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Final scores of solutions calculated with normalizing factors:</a:t>
            </a:r>
            <a:endParaRPr lang="en-US" dirty="0"/>
          </a:p>
        </p:txBody>
      </p:sp>
      <p:graphicFrame>
        <p:nvGraphicFramePr>
          <p:cNvPr id="9" name="Table 8">
            <a:extLst>
              <a:ext uri="{FF2B5EF4-FFF2-40B4-BE49-F238E27FC236}">
                <a16:creationId xmlns:a16="http://schemas.microsoft.com/office/drawing/2014/main" id="{E038CA96-33BD-4985-5A9A-0D98F6E3D9CA}"/>
              </a:ext>
            </a:extLst>
          </p:cNvPr>
          <p:cNvGraphicFramePr>
            <a:graphicFrameLocks noGrp="1"/>
          </p:cNvGraphicFramePr>
          <p:nvPr>
            <p:extLst>
              <p:ext uri="{D42A27DB-BD31-4B8C-83A1-F6EECF244321}">
                <p14:modId xmlns:p14="http://schemas.microsoft.com/office/powerpoint/2010/main" val="2157071581"/>
              </p:ext>
            </p:extLst>
          </p:nvPr>
        </p:nvGraphicFramePr>
        <p:xfrm>
          <a:off x="134585" y="2029394"/>
          <a:ext cx="11922825" cy="3474720"/>
        </p:xfrm>
        <a:graphic>
          <a:graphicData uri="http://schemas.openxmlformats.org/drawingml/2006/table">
            <a:tbl>
              <a:tblPr firstRow="1" bandRow="1">
                <a:tableStyleId>{5C22544A-7EE6-4342-B048-85BDC9FD1C3A}</a:tableStyleId>
              </a:tblPr>
              <a:tblGrid>
                <a:gridCol w="2846119">
                  <a:extLst>
                    <a:ext uri="{9D8B030D-6E8A-4147-A177-3AD203B41FA5}">
                      <a16:colId xmlns:a16="http://schemas.microsoft.com/office/drawing/2014/main" val="539442088"/>
                    </a:ext>
                  </a:extLst>
                </a:gridCol>
                <a:gridCol w="2078182">
                  <a:extLst>
                    <a:ext uri="{9D8B030D-6E8A-4147-A177-3AD203B41FA5}">
                      <a16:colId xmlns:a16="http://schemas.microsoft.com/office/drawing/2014/main" val="208617454"/>
                    </a:ext>
                  </a:extLst>
                </a:gridCol>
                <a:gridCol w="2303813">
                  <a:extLst>
                    <a:ext uri="{9D8B030D-6E8A-4147-A177-3AD203B41FA5}">
                      <a16:colId xmlns:a16="http://schemas.microsoft.com/office/drawing/2014/main" val="2598484233"/>
                    </a:ext>
                  </a:extLst>
                </a:gridCol>
                <a:gridCol w="2446317">
                  <a:extLst>
                    <a:ext uri="{9D8B030D-6E8A-4147-A177-3AD203B41FA5}">
                      <a16:colId xmlns:a16="http://schemas.microsoft.com/office/drawing/2014/main" val="1721001645"/>
                    </a:ext>
                  </a:extLst>
                </a:gridCol>
                <a:gridCol w="2248394">
                  <a:extLst>
                    <a:ext uri="{9D8B030D-6E8A-4147-A177-3AD203B41FA5}">
                      <a16:colId xmlns:a16="http://schemas.microsoft.com/office/drawing/2014/main" val="3964069644"/>
                    </a:ext>
                  </a:extLst>
                </a:gridCol>
              </a:tblGrid>
              <a:tr h="370840">
                <a:tc>
                  <a:txBody>
                    <a:bodyPr/>
                    <a:lstStyle/>
                    <a:p>
                      <a:pPr algn="ctr"/>
                      <a:r>
                        <a:rPr lang="en-TR" sz="2000" b="0" i="0" dirty="0">
                          <a:solidFill>
                            <a:schemeClr val="bg1"/>
                          </a:solidFill>
                          <a:latin typeface="Calibri" panose="020F0502020204030204" pitchFamily="34" charset="0"/>
                          <a:cs typeface="Calibri" panose="020F0502020204030204" pitchFamily="34" charset="0"/>
                        </a:rPr>
                        <a:t>Solutions</a:t>
                      </a:r>
                    </a:p>
                  </a:txBody>
                  <a:tcPr/>
                </a:tc>
                <a:tc>
                  <a:txBody>
                    <a:bodyPr/>
                    <a:lstStyle/>
                    <a:p>
                      <a:pPr algn="ctr"/>
                      <a:r>
                        <a:rPr lang="en-US" sz="2000" b="0" i="0" dirty="0">
                          <a:solidFill>
                            <a:schemeClr val="bg1"/>
                          </a:solidFill>
                          <a:latin typeface="Calibri" panose="020F0502020204030204" pitchFamily="34" charset="0"/>
                          <a:cs typeface="Calibri" panose="020F0502020204030204" pitchFamily="34" charset="0"/>
                        </a:rPr>
                        <a:t>Feasibility</a:t>
                      </a:r>
                      <a:endParaRPr lang="en-TR" sz="2000" b="0" i="0" dirty="0">
                        <a:solidFill>
                          <a:schemeClr val="bg1"/>
                        </a:solidFill>
                        <a:latin typeface="Calibri" panose="020F0502020204030204" pitchFamily="34" charset="0"/>
                        <a:cs typeface="Calibri" panose="020F0502020204030204" pitchFamily="34" charset="0"/>
                      </a:endParaRPr>
                    </a:p>
                    <a:p>
                      <a:pPr algn="ctr"/>
                      <a:r>
                        <a:rPr lang="en-TR" sz="2000" b="0" i="0" dirty="0">
                          <a:solidFill>
                            <a:schemeClr val="bg1"/>
                          </a:solidFill>
                          <a:latin typeface="Calibri" panose="020F0502020204030204" pitchFamily="34" charset="0"/>
                          <a:cs typeface="Calibri" panose="020F0502020204030204" pitchFamily="34" charset="0"/>
                        </a:rPr>
                        <a:t>(%35)</a:t>
                      </a:r>
                    </a:p>
                  </a:txBody>
                  <a:tcPr/>
                </a:tc>
                <a:tc>
                  <a:txBody>
                    <a:bodyPr/>
                    <a:lstStyle/>
                    <a:p>
                      <a:pPr algn="ctr"/>
                      <a:r>
                        <a:rPr lang="en-TR" sz="2000" b="0" i="0" dirty="0">
                          <a:solidFill>
                            <a:schemeClr val="bg1"/>
                          </a:solidFill>
                          <a:latin typeface="Calibri" panose="020F0502020204030204" pitchFamily="34" charset="0"/>
                          <a:cs typeface="Calibri" panose="020F0502020204030204" pitchFamily="34" charset="0"/>
                        </a:rPr>
                        <a:t>Monetary Cost </a:t>
                      </a:r>
                    </a:p>
                    <a:p>
                      <a:pPr algn="ctr"/>
                      <a:r>
                        <a:rPr lang="en-TR" sz="2000" b="0" i="0" dirty="0">
                          <a:solidFill>
                            <a:schemeClr val="bg1"/>
                          </a:solidFill>
                          <a:latin typeface="Calibri" panose="020F0502020204030204" pitchFamily="34" charset="0"/>
                          <a:cs typeface="Calibri" panose="020F0502020204030204" pitchFamily="34" charset="0"/>
                        </a:rPr>
                        <a:t>(%35)</a:t>
                      </a:r>
                    </a:p>
                  </a:txBody>
                  <a:tcPr/>
                </a:tc>
                <a:tc>
                  <a:txBody>
                    <a:bodyPr/>
                    <a:lstStyle/>
                    <a:p>
                      <a:pPr algn="ctr"/>
                      <a:r>
                        <a:rPr lang="en-TR" sz="2000" b="0" i="0" dirty="0">
                          <a:solidFill>
                            <a:schemeClr val="bg1"/>
                          </a:solidFill>
                          <a:latin typeface="Calibri" panose="020F0502020204030204" pitchFamily="34" charset="0"/>
                          <a:cs typeface="Calibri" panose="020F0502020204030204" pitchFamily="34" charset="0"/>
                        </a:rPr>
                        <a:t>Environmental Safety Impact</a:t>
                      </a:r>
                    </a:p>
                    <a:p>
                      <a:pPr algn="ctr"/>
                      <a:r>
                        <a:rPr lang="en-TR" sz="2000" b="0" i="0" dirty="0">
                          <a:solidFill>
                            <a:schemeClr val="bg1"/>
                          </a:solidFill>
                          <a:latin typeface="Calibri" panose="020F0502020204030204" pitchFamily="34" charset="0"/>
                          <a:cs typeface="Calibri" panose="020F0502020204030204" pitchFamily="34" charset="0"/>
                        </a:rPr>
                        <a:t>(%30)</a:t>
                      </a:r>
                    </a:p>
                  </a:txBody>
                  <a:tcPr/>
                </a:tc>
                <a:tc>
                  <a:txBody>
                    <a:bodyPr/>
                    <a:lstStyle/>
                    <a:p>
                      <a:pPr algn="ctr"/>
                      <a:r>
                        <a:rPr lang="en-TR" sz="2000" b="0" i="0" dirty="0">
                          <a:solidFill>
                            <a:schemeClr val="bg1"/>
                          </a:solidFill>
                          <a:latin typeface="Calibri" panose="020F0502020204030204" pitchFamily="34" charset="0"/>
                          <a:cs typeface="Calibri" panose="020F0502020204030204" pitchFamily="34" charset="0"/>
                        </a:rPr>
                        <a:t>Total Scores</a:t>
                      </a:r>
                    </a:p>
                  </a:txBody>
                  <a:tcPr/>
                </a:tc>
                <a:extLst>
                  <a:ext uri="{0D108BD9-81ED-4DB2-BD59-A6C34878D82A}">
                    <a16:rowId xmlns:a16="http://schemas.microsoft.com/office/drawing/2014/main" val="2921292433"/>
                  </a:ext>
                </a:extLst>
              </a:tr>
              <a:tr h="370840">
                <a:tc>
                  <a:txBody>
                    <a:bodyPr/>
                    <a:lstStyle/>
                    <a:p>
                      <a:r>
                        <a:rPr lang="en-US" sz="1800" b="0" i="0" dirty="0">
                          <a:effectLst/>
                          <a:latin typeface="Calibri" panose="020F0502020204030204" pitchFamily="34" charset="0"/>
                          <a:ea typeface="Calibri" panose="020F0502020204030204" pitchFamily="34" charset="0"/>
                          <a:cs typeface="Calibri" panose="020F0502020204030204" pitchFamily="34" charset="0"/>
                        </a:rPr>
                        <a:t>Kinect-Based Deterrent System with an Odor-Repellent</a:t>
                      </a:r>
                      <a:endParaRPr lang="en-TR" sz="18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17.5</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13.14</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18</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48.64</a:t>
                      </a:r>
                    </a:p>
                  </a:txBody>
                  <a:tcPr/>
                </a:tc>
                <a:extLst>
                  <a:ext uri="{0D108BD9-81ED-4DB2-BD59-A6C34878D82A}">
                    <a16:rowId xmlns:a16="http://schemas.microsoft.com/office/drawing/2014/main" val="3021716635"/>
                  </a:ext>
                </a:extLst>
              </a:tr>
              <a:tr h="370840">
                <a:tc>
                  <a:txBody>
                    <a:bodyPr/>
                    <a:lstStyle/>
                    <a:p>
                      <a:r>
                        <a:rPr lang="en-US" sz="1800" b="0" i="0" dirty="0">
                          <a:effectLst/>
                          <a:latin typeface="Calibri" panose="020F0502020204030204" pitchFamily="34" charset="0"/>
                          <a:ea typeface="Calibri" panose="020F0502020204030204" pitchFamily="34" charset="0"/>
                          <a:cs typeface="Calibri" panose="020F0502020204030204" pitchFamily="34" charset="0"/>
                        </a:rPr>
                        <a:t>Machine Learning-Based Acoustic Deterrent System</a:t>
                      </a:r>
                      <a:endParaRPr lang="en-TR" sz="18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21</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17.52</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18</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56.52</a:t>
                      </a:r>
                    </a:p>
                  </a:txBody>
                  <a:tcPr/>
                </a:tc>
                <a:extLst>
                  <a:ext uri="{0D108BD9-81ED-4DB2-BD59-A6C34878D82A}">
                    <a16:rowId xmlns:a16="http://schemas.microsoft.com/office/drawing/2014/main" val="244781921"/>
                  </a:ext>
                </a:extLst>
              </a:tr>
              <a:tr h="370840">
                <a:tc>
                  <a:txBody>
                    <a:bodyPr/>
                    <a:lstStyle/>
                    <a:p>
                      <a:r>
                        <a:rPr lang="en-US" sz="1800" b="0" i="0" dirty="0">
                          <a:effectLst/>
                          <a:latin typeface="Calibri" panose="020F0502020204030204" pitchFamily="34" charset="0"/>
                          <a:ea typeface="Calibri" panose="020F0502020204030204" pitchFamily="34" charset="0"/>
                          <a:cs typeface="Calibri" panose="020F0502020204030204" pitchFamily="34" charset="0"/>
                        </a:rPr>
                        <a:t>Sensor and Artificial Intelligence-Based Visual Deterrent System</a:t>
                      </a:r>
                      <a:endParaRPr lang="en-TR" sz="1800" b="0" i="0"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24.5</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26.28</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24</a:t>
                      </a:r>
                    </a:p>
                  </a:txBody>
                  <a:tcPr/>
                </a:tc>
                <a:tc>
                  <a:txBody>
                    <a:bodyPr/>
                    <a:lstStyle/>
                    <a:p>
                      <a:pPr algn="ctr"/>
                      <a:r>
                        <a:rPr lang="en-TR" sz="2400" b="0" i="0" dirty="0">
                          <a:solidFill>
                            <a:schemeClr val="bg1"/>
                          </a:solidFill>
                          <a:latin typeface="Calibri" panose="020F0502020204030204" pitchFamily="34" charset="0"/>
                          <a:cs typeface="Calibri" panose="020F0502020204030204" pitchFamily="34" charset="0"/>
                        </a:rPr>
                        <a:t>74.78</a:t>
                      </a:r>
                    </a:p>
                  </a:txBody>
                  <a:tcPr/>
                </a:tc>
                <a:extLst>
                  <a:ext uri="{0D108BD9-81ED-4DB2-BD59-A6C34878D82A}">
                    <a16:rowId xmlns:a16="http://schemas.microsoft.com/office/drawing/2014/main" val="1318638500"/>
                  </a:ext>
                </a:extLst>
              </a:tr>
            </a:tbl>
          </a:graphicData>
        </a:graphic>
      </p:graphicFrame>
      <p:sp>
        <p:nvSpPr>
          <p:cNvPr id="2" name="TextBox 1">
            <a:extLst>
              <a:ext uri="{FF2B5EF4-FFF2-40B4-BE49-F238E27FC236}">
                <a16:creationId xmlns:a16="http://schemas.microsoft.com/office/drawing/2014/main" id="{35CD5AF7-3D41-A9A5-1DE1-070F6795F27D}"/>
              </a:ext>
            </a:extLst>
          </p:cNvPr>
          <p:cNvSpPr txBox="1"/>
          <p:nvPr/>
        </p:nvSpPr>
        <p:spPr>
          <a:xfrm>
            <a:off x="4418197" y="5513943"/>
            <a:ext cx="335559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Table 24: Total Scores of Solutions</a:t>
            </a:r>
          </a:p>
        </p:txBody>
      </p:sp>
      <p:sp>
        <p:nvSpPr>
          <p:cNvPr id="3" name="Title 1">
            <a:extLst>
              <a:ext uri="{FF2B5EF4-FFF2-40B4-BE49-F238E27FC236}">
                <a16:creationId xmlns:a16="http://schemas.microsoft.com/office/drawing/2014/main" id="{5AFD9D50-3E09-18FF-5B77-463848C80A3F}"/>
              </a:ext>
            </a:extLst>
          </p:cNvPr>
          <p:cNvSpPr txBox="1">
            <a:spLocks/>
          </p:cNvSpPr>
          <p:nvPr/>
        </p:nvSpPr>
        <p:spPr>
          <a:xfrm>
            <a:off x="912661" y="26882"/>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7.0 CONCLUSION AND RECOMMENDATIONS</a:t>
            </a:r>
          </a:p>
        </p:txBody>
      </p:sp>
    </p:spTree>
    <p:extLst>
      <p:ext uri="{BB962C8B-B14F-4D97-AF65-F5344CB8AC3E}">
        <p14:creationId xmlns:p14="http://schemas.microsoft.com/office/powerpoint/2010/main" val="4100049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57</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1" y="26882"/>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7.0 CONCLUSION AND RECOMMENDATIONS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1" y="1149895"/>
            <a:ext cx="11121294" cy="1323439"/>
          </a:xfrm>
          <a:prstGeom prst="rect">
            <a:avLst/>
          </a:prstGeom>
          <a:noFill/>
        </p:spPr>
        <p:txBody>
          <a:bodyPr wrap="square" rtlCol="0">
            <a:spAutoFit/>
          </a:bodyPr>
          <a:lstStyle/>
          <a:p>
            <a:pPr marL="0" indent="0">
              <a:buNone/>
            </a:pPr>
            <a:r>
              <a:rPr lang="en-TR" sz="4000">
                <a:latin typeface="Calibri Light" panose="020F0302020204030204" pitchFamily="34" charset="0"/>
                <a:cs typeface="Calibri Light" panose="020F0302020204030204" pitchFamily="34" charset="0"/>
              </a:rPr>
              <a:t>7.1 </a:t>
            </a:r>
            <a:r>
              <a:rPr lang="en-US" sz="4000">
                <a:effectLst/>
                <a:latin typeface="Calibri Light" panose="020F0302020204030204" pitchFamily="34" charset="0"/>
                <a:ea typeface="Calibri" panose="020F0502020204030204" pitchFamily="34" charset="0"/>
                <a:cs typeface="Calibri Light" panose="020F0302020204030204" pitchFamily="34" charset="0"/>
              </a:rPr>
              <a:t>KINECT-BASED DETERRENT SYSTEM WITH AN ODOR-REPELLENT</a:t>
            </a:r>
            <a:r>
              <a:rPr lang="en-TR" sz="4000">
                <a:latin typeface="Calibri Light" panose="020F0302020204030204" pitchFamily="34" charset="0"/>
                <a:cs typeface="Calibri Light" panose="020F0302020204030204" pitchFamily="34" charset="0"/>
              </a:rPr>
              <a:t> </a:t>
            </a:r>
            <a:endParaRPr lang="en-TR" sz="4000" dirty="0">
              <a:latin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F798CCC0-8901-7883-A9C7-AD01D571C61F}"/>
              </a:ext>
            </a:extLst>
          </p:cNvPr>
          <p:cNvPicPr>
            <a:picLocks noChangeAspect="1"/>
          </p:cNvPicPr>
          <p:nvPr/>
        </p:nvPicPr>
        <p:blipFill>
          <a:blip r:embed="rId2"/>
          <a:stretch>
            <a:fillRect/>
          </a:stretch>
        </p:blipFill>
        <p:spPr>
          <a:xfrm>
            <a:off x="6977923" y="1896433"/>
            <a:ext cx="3811672" cy="3811672"/>
          </a:xfrm>
          <a:prstGeom prst="rect">
            <a:avLst/>
          </a:prstGeom>
        </p:spPr>
      </p:pic>
      <p:sp>
        <p:nvSpPr>
          <p:cNvPr id="4" name="TextBox 3">
            <a:extLst>
              <a:ext uri="{FF2B5EF4-FFF2-40B4-BE49-F238E27FC236}">
                <a16:creationId xmlns:a16="http://schemas.microsoft.com/office/drawing/2014/main" id="{4AC2F2BA-10E4-98C7-44D2-CE71FA269B19}"/>
              </a:ext>
            </a:extLst>
          </p:cNvPr>
          <p:cNvSpPr txBox="1"/>
          <p:nvPr/>
        </p:nvSpPr>
        <p:spPr>
          <a:xfrm>
            <a:off x="6940758" y="5708105"/>
            <a:ext cx="3848837" cy="83099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Fig. 15: Animated Representation of Kinect-Based Deterrent  System with an Odor-Repellent by GPT4 [66]</a:t>
            </a:r>
          </a:p>
        </p:txBody>
      </p:sp>
      <p:sp>
        <p:nvSpPr>
          <p:cNvPr id="5" name="TextBox 4">
            <a:extLst>
              <a:ext uri="{FF2B5EF4-FFF2-40B4-BE49-F238E27FC236}">
                <a16:creationId xmlns:a16="http://schemas.microsoft.com/office/drawing/2014/main" id="{3D7EF6D2-D34A-7763-F68D-F39E5A570751}"/>
              </a:ext>
            </a:extLst>
          </p:cNvPr>
          <p:cNvSpPr txBox="1"/>
          <p:nvPr/>
        </p:nvSpPr>
        <p:spPr>
          <a:xfrm>
            <a:off x="342662" y="2487573"/>
            <a:ext cx="6579514"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Third in the contest with 48.64/100 </a:t>
            </a:r>
            <a:r>
              <a:rPr lang="en-US" sz="2000" dirty="0">
                <a:latin typeface="Calibri" panose="020F0502020204030204" pitchFamily="34" charset="0"/>
                <a:cs typeface="Calibri" panose="020F0502020204030204" pitchFamily="34" charset="0"/>
                <a:sym typeface="Wingdings" pitchFamily="2" charset="2"/>
              </a:rPr>
              <a:t> </a:t>
            </a:r>
            <a:r>
              <a:rPr lang="en-US" sz="2000" dirty="0">
                <a:solidFill>
                  <a:srgbClr val="FF0000"/>
                </a:solidFill>
                <a:latin typeface="Calibri" panose="020F0502020204030204" pitchFamily="34" charset="0"/>
                <a:cs typeface="Calibri" panose="020F0502020204030204" pitchFamily="34" charset="0"/>
                <a:sym typeface="Wingdings" pitchFamily="2" charset="2"/>
              </a:rPr>
              <a:t>REJECTED</a:t>
            </a:r>
            <a:endParaRPr lang="en-US" sz="2000" dirty="0">
              <a:solidFill>
                <a:srgbClr val="FF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Lowest feasibility score </a:t>
            </a:r>
            <a:r>
              <a:rPr lang="en-US" sz="2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The system is sufficiently </a:t>
            </a:r>
            <a:r>
              <a:rPr lang="en-US" sz="2000" b="1" dirty="0">
                <a:latin typeface="Calibri" panose="020F0502020204030204" pitchFamily="34" charset="0"/>
                <a:cs typeface="Calibri" panose="020F0502020204030204" pitchFamily="34" charset="0"/>
              </a:rPr>
              <a:t>applicable</a:t>
            </a:r>
            <a:r>
              <a:rPr lang="en-US" sz="2000" dirty="0">
                <a:latin typeface="Calibri" panose="020F0502020204030204" pitchFamily="34" charset="0"/>
                <a:cs typeface="Calibri" panose="020F0502020204030204" pitchFamily="34" charset="0"/>
              </a:rPr>
              <a:t> but has </a:t>
            </a:r>
            <a:r>
              <a:rPr lang="en-US" sz="2000" b="1" dirty="0">
                <a:latin typeface="Calibri" panose="020F0502020204030204" pitchFamily="34" charset="0"/>
                <a:cs typeface="Calibri" panose="020F0502020204030204" pitchFamily="34" charset="0"/>
              </a:rPr>
              <a:t>lower acceptability </a:t>
            </a:r>
            <a:r>
              <a:rPr lang="en-US" sz="2000" dirty="0">
                <a:latin typeface="Calibri" panose="020F0502020204030204" pitchFamily="34" charset="0"/>
                <a:cs typeface="Calibri" panose="020F0502020204030204" pitchFamily="34" charset="0"/>
              </a:rPr>
              <a:t>due to odor and requires regular maintenance, which affects its </a:t>
            </a:r>
            <a:r>
              <a:rPr lang="en-US" sz="2000" b="1" dirty="0">
                <a:latin typeface="Calibri" panose="020F0502020204030204" pitchFamily="34" charset="0"/>
                <a:cs typeface="Calibri" panose="020F0502020204030204" pitchFamily="34" charset="0"/>
              </a:rPr>
              <a:t>practicality</a:t>
            </a:r>
            <a:r>
              <a:rPr lang="en-US" sz="2000" dirty="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Lowest monetary cost score </a:t>
            </a:r>
            <a:r>
              <a:rPr lang="en-US" sz="2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Post-implementation expenses drastically increase the monetary cost of the solution.</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odor repellent may cause </a:t>
            </a:r>
            <a:r>
              <a:rPr lang="en-US" sz="2000" b="1" dirty="0">
                <a:latin typeface="Calibri" panose="020F0502020204030204" pitchFamily="34" charset="0"/>
                <a:cs typeface="Calibri" panose="020F0502020204030204" pitchFamily="34" charset="0"/>
              </a:rPr>
              <a:t>brief environmental discomfort</a:t>
            </a:r>
            <a:r>
              <a:rPr lang="en-US" sz="2000" dirty="0">
                <a:latin typeface="Calibri" panose="020F0502020204030204" pitchFamily="34" charset="0"/>
                <a:cs typeface="Calibri" panose="020F0502020204030204" pitchFamily="34" charset="0"/>
              </a:rPr>
              <a:t>, and the electronics use minimal energy, making the system environmentally considerate.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41418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58</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1" y="26882"/>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a:latin typeface="Calibri Light" panose="020F0302020204030204" pitchFamily="34" charset="0"/>
                <a:cs typeface="Calibri Light" panose="020F0302020204030204" pitchFamily="34" charset="0"/>
              </a:rPr>
              <a:t>7.0 CONCLUSION AND RECOMMENDATIONS</a:t>
            </a:r>
            <a:endParaRPr lang="en-US" sz="4800"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1" y="1149895"/>
            <a:ext cx="11121294" cy="1323439"/>
          </a:xfrm>
          <a:prstGeom prst="rect">
            <a:avLst/>
          </a:prstGeom>
          <a:noFill/>
        </p:spPr>
        <p:txBody>
          <a:bodyPr wrap="square" rtlCol="0">
            <a:spAutoFit/>
          </a:bodyPr>
          <a:lstStyle/>
          <a:p>
            <a:pPr marL="0" indent="0">
              <a:buNone/>
            </a:pPr>
            <a:r>
              <a:rPr lang="en-TR" sz="4000">
                <a:latin typeface="Calibri Light" panose="020F0302020204030204" pitchFamily="34" charset="0"/>
                <a:cs typeface="Calibri Light" panose="020F0302020204030204" pitchFamily="34" charset="0"/>
              </a:rPr>
              <a:t>7.2 </a:t>
            </a:r>
            <a:r>
              <a:rPr lang="en-US" sz="4000">
                <a:effectLst/>
                <a:latin typeface="Calibri Light" panose="020F0302020204030204" pitchFamily="34" charset="0"/>
                <a:ea typeface="Calibri" panose="020F0502020204030204" pitchFamily="34" charset="0"/>
                <a:cs typeface="Calibri Light" panose="020F0302020204030204" pitchFamily="34" charset="0"/>
              </a:rPr>
              <a:t>MACHINE LEARNING-BASED ACOUSTIC DETERRENT SYSTEM </a:t>
            </a:r>
            <a:endParaRPr lang="en-TR" sz="4000" dirty="0">
              <a:latin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C7FAEDDA-B003-0630-29FA-6C5F576A21B1}"/>
              </a:ext>
            </a:extLst>
          </p:cNvPr>
          <p:cNvPicPr>
            <a:picLocks noChangeAspect="1"/>
          </p:cNvPicPr>
          <p:nvPr/>
        </p:nvPicPr>
        <p:blipFill>
          <a:blip r:embed="rId2"/>
          <a:stretch>
            <a:fillRect/>
          </a:stretch>
        </p:blipFill>
        <p:spPr>
          <a:xfrm>
            <a:off x="6927273" y="1845783"/>
            <a:ext cx="3862322" cy="3862322"/>
          </a:xfrm>
          <a:prstGeom prst="rect">
            <a:avLst/>
          </a:prstGeom>
        </p:spPr>
      </p:pic>
      <p:sp>
        <p:nvSpPr>
          <p:cNvPr id="5" name="TextBox 4">
            <a:extLst>
              <a:ext uri="{FF2B5EF4-FFF2-40B4-BE49-F238E27FC236}">
                <a16:creationId xmlns:a16="http://schemas.microsoft.com/office/drawing/2014/main" id="{23043484-D78E-F381-D07A-63B04460C8CD}"/>
              </a:ext>
            </a:extLst>
          </p:cNvPr>
          <p:cNvSpPr txBox="1"/>
          <p:nvPr/>
        </p:nvSpPr>
        <p:spPr>
          <a:xfrm>
            <a:off x="6927273" y="5742671"/>
            <a:ext cx="3862322"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Fig. 15: Animated Representation of Machine Learning-Based Acoustic Deterrent System by GPT4 [66]</a:t>
            </a:r>
          </a:p>
        </p:txBody>
      </p:sp>
      <p:sp>
        <p:nvSpPr>
          <p:cNvPr id="2" name="TextBox 1">
            <a:extLst>
              <a:ext uri="{FF2B5EF4-FFF2-40B4-BE49-F238E27FC236}">
                <a16:creationId xmlns:a16="http://schemas.microsoft.com/office/drawing/2014/main" id="{7A50CBD3-6FB0-2C06-B1A2-41D50F6C38BA}"/>
              </a:ext>
            </a:extLst>
          </p:cNvPr>
          <p:cNvSpPr txBox="1"/>
          <p:nvPr/>
        </p:nvSpPr>
        <p:spPr>
          <a:xfrm>
            <a:off x="342662" y="2487573"/>
            <a:ext cx="6579514"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Second in the contest with 56.52/100 </a:t>
            </a:r>
            <a:r>
              <a:rPr lang="en-US" sz="2000" dirty="0">
                <a:latin typeface="Calibri" panose="020F0502020204030204" pitchFamily="34" charset="0"/>
                <a:cs typeface="Calibri" panose="020F0502020204030204" pitchFamily="34" charset="0"/>
                <a:sym typeface="Wingdings" pitchFamily="2" charset="2"/>
              </a:rPr>
              <a:t> </a:t>
            </a:r>
            <a:r>
              <a:rPr lang="en-US" sz="2000" dirty="0">
                <a:solidFill>
                  <a:srgbClr val="FF0000"/>
                </a:solidFill>
                <a:latin typeface="Calibri" panose="020F0502020204030204" pitchFamily="34" charset="0"/>
                <a:cs typeface="Calibri" panose="020F0502020204030204" pitchFamily="34" charset="0"/>
                <a:sym typeface="Wingdings" pitchFamily="2" charset="2"/>
              </a:rPr>
              <a:t>REJECTED</a:t>
            </a:r>
            <a:endParaRPr lang="en-US" sz="2000" dirty="0">
              <a:solidFill>
                <a:srgbClr val="FF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It is almost certain that the HC residents will </a:t>
            </a:r>
            <a:r>
              <a:rPr lang="en-US" sz="2000" b="1" dirty="0">
                <a:latin typeface="Calibri" panose="020F0502020204030204" pitchFamily="34" charset="0"/>
                <a:cs typeface="Calibri" panose="020F0502020204030204" pitchFamily="34" charset="0"/>
              </a:rPr>
              <a:t>accept</a:t>
            </a:r>
            <a:r>
              <a:rPr lang="en-US" sz="2000" dirty="0">
                <a:latin typeface="Calibri" panose="020F0502020204030204" pitchFamily="34" charset="0"/>
                <a:cs typeface="Calibri" panose="020F0502020204030204" pitchFamily="34" charset="0"/>
              </a:rPr>
              <a:t> the solution, yet its setup is complex and needs broad technical expertise. The advanced ML algorithm for boar detection is innovative but unproven.</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total monetary value is well above the budget.</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Raspberry Pi and similar electronics are </a:t>
            </a:r>
            <a:r>
              <a:rPr lang="en-US" sz="2000" b="1" dirty="0">
                <a:latin typeface="Calibri" panose="020F0502020204030204" pitchFamily="34" charset="0"/>
                <a:cs typeface="Calibri" panose="020F0502020204030204" pitchFamily="34" charset="0"/>
              </a:rPr>
              <a:t>energy-efficient but not entirely sustainable</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ML</a:t>
            </a:r>
            <a:r>
              <a:rPr lang="en-US" sz="2000" dirty="0">
                <a:latin typeface="Calibri" panose="020F0502020204030204" pitchFamily="34" charset="0"/>
                <a:cs typeface="Calibri" panose="020F0502020204030204" pitchFamily="34" charset="0"/>
              </a:rPr>
              <a:t> can decrease efficiency by </a:t>
            </a:r>
            <a:r>
              <a:rPr lang="en-US" sz="2000" b="1" dirty="0">
                <a:latin typeface="Calibri" panose="020F0502020204030204" pitchFamily="34" charset="0"/>
                <a:cs typeface="Calibri" panose="020F0502020204030204" pitchFamily="34" charset="0"/>
              </a:rPr>
              <a:t>triggering unneeded activations</a:t>
            </a:r>
            <a:r>
              <a:rPr lang="en-US" sz="20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1232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p:txBody>
          <a:bodyPr/>
          <a:lstStyle/>
          <a:p>
            <a:fld id="{1DF045EC-48BF-BA44-998E-8ED3EE7B226A}" type="slidenum">
              <a:rPr lang="en-US" smtClean="0"/>
              <a:t>59</a:t>
            </a:fld>
            <a:endParaRPr lang="en-US"/>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1" y="26882"/>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7.0 CONCLUSION AND RECOMMENDATIONS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1" y="1149895"/>
            <a:ext cx="11121294" cy="1323439"/>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7.3 </a:t>
            </a:r>
            <a:r>
              <a:rPr lang="en-US" sz="4000" dirty="0">
                <a:effectLst/>
                <a:latin typeface="Calibri Light" panose="020F0302020204030204" pitchFamily="34" charset="0"/>
                <a:ea typeface="Calibri" panose="020F0502020204030204" pitchFamily="34" charset="0"/>
                <a:cs typeface="Calibri Light" panose="020F0302020204030204" pitchFamily="34" charset="0"/>
              </a:rPr>
              <a:t>SENSOR AND ARTIFICIAL INTELLIGENCE-BASED VISUAL DETERRENT SYSTEM </a:t>
            </a:r>
            <a:endParaRPr lang="en-TR" sz="4000"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79FD82D1-550C-923E-57AE-5470E9F0FD56}"/>
              </a:ext>
            </a:extLst>
          </p:cNvPr>
          <p:cNvSpPr txBox="1"/>
          <p:nvPr/>
        </p:nvSpPr>
        <p:spPr>
          <a:xfrm>
            <a:off x="7093531" y="5479973"/>
            <a:ext cx="3682211" cy="1200329"/>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Fig. 15: Animated Representation of Sensor and Artificial Intelligence-Based Visual Deterrent System by GPT4 [66]</a:t>
            </a:r>
          </a:p>
        </p:txBody>
      </p:sp>
      <p:pic>
        <p:nvPicPr>
          <p:cNvPr id="7" name="Picture 6" descr="A diagram of a wild boar&#10;&#10;Description automatically generated">
            <a:extLst>
              <a:ext uri="{FF2B5EF4-FFF2-40B4-BE49-F238E27FC236}">
                <a16:creationId xmlns:a16="http://schemas.microsoft.com/office/drawing/2014/main" id="{E1A5B1C5-C91A-104D-D840-30A25D9E256B}"/>
              </a:ext>
            </a:extLst>
          </p:cNvPr>
          <p:cNvPicPr>
            <a:picLocks noChangeAspect="1"/>
          </p:cNvPicPr>
          <p:nvPr/>
        </p:nvPicPr>
        <p:blipFill>
          <a:blip r:embed="rId2"/>
          <a:stretch>
            <a:fillRect/>
          </a:stretch>
        </p:blipFill>
        <p:spPr>
          <a:xfrm>
            <a:off x="7212787" y="1888417"/>
            <a:ext cx="3562955" cy="3562955"/>
          </a:xfrm>
          <a:prstGeom prst="rect">
            <a:avLst/>
          </a:prstGeom>
        </p:spPr>
      </p:pic>
      <p:sp>
        <p:nvSpPr>
          <p:cNvPr id="2" name="TextBox 1">
            <a:extLst>
              <a:ext uri="{FF2B5EF4-FFF2-40B4-BE49-F238E27FC236}">
                <a16:creationId xmlns:a16="http://schemas.microsoft.com/office/drawing/2014/main" id="{024B4FF8-ACE3-E8CD-C64C-2C945B1DBF39}"/>
              </a:ext>
            </a:extLst>
          </p:cNvPr>
          <p:cNvSpPr txBox="1"/>
          <p:nvPr/>
        </p:nvSpPr>
        <p:spPr>
          <a:xfrm>
            <a:off x="342662" y="2429913"/>
            <a:ext cx="6579514"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First in the contest with 74.78/100 </a:t>
            </a:r>
            <a:r>
              <a:rPr lang="en-US" sz="2000" dirty="0">
                <a:latin typeface="Calibri" panose="020F0502020204030204" pitchFamily="34" charset="0"/>
                <a:cs typeface="Calibri" panose="020F0502020204030204" pitchFamily="34" charset="0"/>
                <a:sym typeface="Wingdings" pitchFamily="2" charset="2"/>
              </a:rPr>
              <a:t> </a:t>
            </a:r>
            <a:r>
              <a:rPr lang="en-US" sz="2000" dirty="0">
                <a:solidFill>
                  <a:schemeClr val="accent1"/>
                </a:solidFill>
                <a:latin typeface="Calibri" panose="020F0502020204030204" pitchFamily="34" charset="0"/>
                <a:cs typeface="Calibri" panose="020F0502020204030204" pitchFamily="34" charset="0"/>
                <a:sym typeface="Wingdings" pitchFamily="2" charset="2"/>
              </a:rPr>
              <a:t>ACCEPTED</a:t>
            </a:r>
          </a:p>
          <a:p>
            <a:pPr marL="285750" indent="-285750">
              <a:buFont typeface="Arial" panose="020B0604020202020204" pitchFamily="34" charset="0"/>
              <a:buChar char="•"/>
            </a:pPr>
            <a:endParaRPr lang="en-US" sz="2000" dirty="0">
              <a:solidFill>
                <a:srgbClr val="FF0000"/>
              </a:solidFill>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sym typeface="Wingdings" pitchFamily="2" charset="2"/>
              </a:rPr>
              <a:t>Highest feasibility score  Highly </a:t>
            </a:r>
            <a:r>
              <a:rPr lang="en-US" sz="2000" b="1" dirty="0">
                <a:latin typeface="Calibri" panose="020F0502020204030204" pitchFamily="34" charset="0"/>
                <a:cs typeface="Calibri" panose="020F0502020204030204" pitchFamily="34" charset="0"/>
                <a:sym typeface="Wingdings" pitchFamily="2" charset="2"/>
              </a:rPr>
              <a:t>acceptable and applicable but lacks practicality</a:t>
            </a:r>
            <a:r>
              <a:rPr lang="en-US" sz="2000" dirty="0">
                <a:latin typeface="Calibri" panose="020F0502020204030204" pitchFamily="34" charset="0"/>
                <a:cs typeface="Calibri" panose="020F0502020204030204" pitchFamily="34" charset="0"/>
                <a:sym typeface="Wingdings" pitchFamily="2" charset="2"/>
              </a:rPr>
              <a:t> because training and installation of the YOLO algorithm requires high level expertise</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Highest monetary cost score </a:t>
            </a:r>
            <a:r>
              <a:rPr lang="en-US" sz="2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The </a:t>
            </a:r>
            <a:r>
              <a:rPr lang="en-US" sz="2000" b="1" dirty="0">
                <a:latin typeface="Calibri" panose="020F0502020204030204" pitchFamily="34" charset="0"/>
                <a:cs typeface="Calibri" panose="020F0502020204030204" pitchFamily="34" charset="0"/>
              </a:rPr>
              <a:t>total monetary value is well within the budget</a:t>
            </a:r>
            <a:r>
              <a:rPr lang="en-US" sz="2000" dirty="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Highest </a:t>
            </a:r>
            <a:r>
              <a:rPr lang="en-US" sz="2000" b="1" dirty="0">
                <a:latin typeface="Calibri" panose="020F0502020204030204" pitchFamily="34" charset="0"/>
                <a:cs typeface="Calibri" panose="020F0502020204030204" pitchFamily="34" charset="0"/>
              </a:rPr>
              <a:t>environmental safe</a:t>
            </a:r>
            <a:r>
              <a:rPr lang="en-US" sz="2000" dirty="0">
                <a:latin typeface="Calibri" panose="020F0502020204030204" pitchFamily="34" charset="0"/>
                <a:cs typeface="Calibri" panose="020F0502020204030204" pitchFamily="34" charset="0"/>
              </a:rPr>
              <a:t>ty impact score </a:t>
            </a:r>
            <a:r>
              <a:rPr lang="en-US" sz="2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The Raspberry Pi and PIR sensors use little energy, and LEDs are efficient; the system saves power by activating only when needed.</a:t>
            </a:r>
            <a:endParaRPr lang="en-US" dirty="0"/>
          </a:p>
        </p:txBody>
      </p:sp>
    </p:spTree>
    <p:extLst>
      <p:ext uri="{BB962C8B-B14F-4D97-AF65-F5344CB8AC3E}">
        <p14:creationId xmlns:p14="http://schemas.microsoft.com/office/powerpoint/2010/main" val="288387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138FD6D-C91A-1773-FE54-684642D79270}"/>
              </a:ext>
            </a:extLst>
          </p:cNvPr>
          <p:cNvSpPr>
            <a:spLocks noGrp="1"/>
          </p:cNvSpPr>
          <p:nvPr>
            <p:ph type="title"/>
          </p:nvPr>
        </p:nvSpPr>
        <p:spPr>
          <a:xfrm>
            <a:off x="705478" y="402507"/>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AE3AFFFD-447A-7DCD-624C-34F2FB0EC26C}"/>
              </a:ext>
            </a:extLst>
          </p:cNvPr>
          <p:cNvGraphicFramePr>
            <a:graphicFrameLocks noGrp="1"/>
          </p:cNvGraphicFramePr>
          <p:nvPr>
            <p:ph idx="1"/>
            <p:extLst>
              <p:ext uri="{D42A27DB-BD31-4B8C-83A1-F6EECF244321}">
                <p14:modId xmlns:p14="http://schemas.microsoft.com/office/powerpoint/2010/main" val="2793435283"/>
              </p:ext>
            </p:extLst>
          </p:nvPr>
        </p:nvGraphicFramePr>
        <p:xfrm>
          <a:off x="285307" y="2313709"/>
          <a:ext cx="11621386" cy="4274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7EEAD0FD-BD1C-1EE0-5C72-B01CCF0341D5}"/>
              </a:ext>
            </a:extLst>
          </p:cNvPr>
          <p:cNvSpPr>
            <a:spLocks noGrp="1"/>
          </p:cNvSpPr>
          <p:nvPr>
            <p:ph type="sldNum" sz="quarter" idx="12"/>
          </p:nvPr>
        </p:nvSpPr>
        <p:spPr/>
        <p:txBody>
          <a:bodyPr/>
          <a:lstStyle/>
          <a:p>
            <a:fld id="{1DF045EC-48BF-BA44-998E-8ED3EE7B226A}" type="slidenum">
              <a:rPr lang="en-US" smtClean="0"/>
              <a:t>6</a:t>
            </a:fld>
            <a:endParaRPr lang="en-US"/>
          </a:p>
        </p:txBody>
      </p:sp>
      <p:sp>
        <p:nvSpPr>
          <p:cNvPr id="4" name="Content Placeholder 2">
            <a:extLst>
              <a:ext uri="{FF2B5EF4-FFF2-40B4-BE49-F238E27FC236}">
                <a16:creationId xmlns:a16="http://schemas.microsoft.com/office/drawing/2014/main" id="{E0BD9880-541B-BED4-7C51-24749063BEDB}"/>
              </a:ext>
            </a:extLst>
          </p:cNvPr>
          <p:cNvSpPr txBox="1">
            <a:spLocks/>
          </p:cNvSpPr>
          <p:nvPr/>
        </p:nvSpPr>
        <p:spPr>
          <a:xfrm>
            <a:off x="705478" y="1670198"/>
            <a:ext cx="7779303" cy="893618"/>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1.2 PROBLEM’S NEGATIVE IMPACTS:</a:t>
            </a:r>
          </a:p>
        </p:txBody>
      </p:sp>
    </p:spTree>
    <p:extLst>
      <p:ext uri="{BB962C8B-B14F-4D97-AF65-F5344CB8AC3E}">
        <p14:creationId xmlns:p14="http://schemas.microsoft.com/office/powerpoint/2010/main" val="2028159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a:xfrm>
            <a:off x="11479007" y="6250230"/>
            <a:ext cx="551167" cy="365125"/>
          </a:xfrm>
        </p:spPr>
        <p:txBody>
          <a:bodyPr/>
          <a:lstStyle/>
          <a:p>
            <a:fld id="{1DF045EC-48BF-BA44-998E-8ED3EE7B226A}" type="slidenum">
              <a:rPr lang="en-US" smtClean="0"/>
              <a:t>60</a:t>
            </a:fld>
            <a:endParaRPr lang="en-US" dirty="0"/>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1" y="-166527"/>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7.0 CONCLUSION AND RECOMMENDATIONS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08880" y="956486"/>
            <a:ext cx="11121294"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ACTION PLAN</a:t>
            </a:r>
          </a:p>
        </p:txBody>
      </p:sp>
      <p:sp>
        <p:nvSpPr>
          <p:cNvPr id="4" name="TextBox 3">
            <a:extLst>
              <a:ext uri="{FF2B5EF4-FFF2-40B4-BE49-F238E27FC236}">
                <a16:creationId xmlns:a16="http://schemas.microsoft.com/office/drawing/2014/main" id="{129B6955-B3FC-F31C-73D7-E027C88E908A}"/>
              </a:ext>
            </a:extLst>
          </p:cNvPr>
          <p:cNvSpPr txBox="1"/>
          <p:nvPr/>
        </p:nvSpPr>
        <p:spPr>
          <a:xfrm>
            <a:off x="912661" y="1941701"/>
            <a:ext cx="7283072" cy="4801314"/>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1. Obtain Equipment: </a:t>
            </a:r>
            <a:r>
              <a:rPr lang="en-US" sz="2400" dirty="0">
                <a:latin typeface="Calibri" panose="020F0502020204030204" pitchFamily="34" charset="0"/>
                <a:cs typeface="Calibri" panose="020F0502020204030204" pitchFamily="34" charset="0"/>
              </a:rPr>
              <a:t>Obtain PIR sensors, Raspberry Pi units, cameras, and LED light strips</a:t>
            </a:r>
          </a:p>
          <a:p>
            <a:r>
              <a:rPr lang="en-US" sz="2400" dirty="0">
                <a:latin typeface="Calibri" panose="020F0502020204030204" pitchFamily="34" charset="0"/>
                <a:cs typeface="Calibri" panose="020F0502020204030204" pitchFamily="34" charset="0"/>
              </a:rPr>
              <a:t>   </a:t>
            </a:r>
          </a:p>
          <a:p>
            <a:r>
              <a:rPr lang="en-US" sz="2400" b="1" dirty="0">
                <a:solidFill>
                  <a:schemeClr val="accent1"/>
                </a:solidFill>
                <a:latin typeface="Calibri" panose="020F0502020204030204" pitchFamily="34" charset="0"/>
                <a:cs typeface="Calibri" panose="020F0502020204030204" pitchFamily="34" charset="0"/>
              </a:rPr>
              <a:t>2. Software Setup: </a:t>
            </a:r>
            <a:r>
              <a:rPr lang="en-US" sz="2400" dirty="0">
                <a:latin typeface="Calibri" panose="020F0502020204030204" pitchFamily="34" charset="0"/>
                <a:cs typeface="Calibri" panose="020F0502020204030204" pitchFamily="34" charset="0"/>
              </a:rPr>
              <a:t>Have a software engineer install and configure the YOLO V3 algorithm on the Rpis</a:t>
            </a:r>
          </a:p>
          <a:p>
            <a:endParaRPr lang="en-US" sz="2400" dirty="0">
              <a:latin typeface="Calibri" panose="020F0502020204030204" pitchFamily="34" charset="0"/>
              <a:cs typeface="Calibri" panose="020F0502020204030204" pitchFamily="34" charset="0"/>
            </a:endParaRPr>
          </a:p>
          <a:p>
            <a:r>
              <a:rPr lang="en-US" sz="2400" b="1" dirty="0">
                <a:solidFill>
                  <a:schemeClr val="accent1"/>
                </a:solidFill>
                <a:latin typeface="Calibri" panose="020F0502020204030204" pitchFamily="34" charset="0"/>
                <a:cs typeface="Calibri" panose="020F0502020204030204" pitchFamily="34" charset="0"/>
              </a:rPr>
              <a:t>3. Hardware Installation: </a:t>
            </a:r>
            <a:r>
              <a:rPr lang="en-US" sz="2400" dirty="0">
                <a:latin typeface="Calibri" panose="020F0502020204030204" pitchFamily="34" charset="0"/>
                <a:cs typeface="Calibri" panose="020F0502020204030204" pitchFamily="34" charset="0"/>
              </a:rPr>
              <a:t>Task HC electricians with installing PIR sensors and cameras on selected streetlights</a:t>
            </a:r>
          </a:p>
          <a:p>
            <a:endParaRPr lang="en-US" sz="2400" dirty="0">
              <a:latin typeface="Calibri" panose="020F0502020204030204" pitchFamily="34" charset="0"/>
              <a:cs typeface="Calibri" panose="020F0502020204030204" pitchFamily="34" charset="0"/>
            </a:endParaRPr>
          </a:p>
          <a:p>
            <a:r>
              <a:rPr lang="en-US" sz="2400" b="1" dirty="0">
                <a:solidFill>
                  <a:schemeClr val="accent1"/>
                </a:solidFill>
                <a:latin typeface="Calibri" panose="020F0502020204030204" pitchFamily="34" charset="0"/>
                <a:cs typeface="Calibri" panose="020F0502020204030204" pitchFamily="34" charset="0"/>
              </a:rPr>
              <a:t>4. System Integration: </a:t>
            </a:r>
            <a:r>
              <a:rPr lang="en-US" sz="2400" dirty="0">
                <a:latin typeface="Calibri" panose="020F0502020204030204" pitchFamily="34" charset="0"/>
                <a:cs typeface="Calibri" panose="020F0502020204030204" pitchFamily="34" charset="0"/>
              </a:rPr>
              <a:t>Connect cameras to Rpis and ensure communication with PIR sensors</a:t>
            </a:r>
          </a:p>
          <a:p>
            <a:endParaRPr lang="en-US" dirty="0">
              <a:latin typeface="Calibri" panose="020F0502020204030204" pitchFamily="34" charset="0"/>
              <a:cs typeface="Calibri" panose="020F0502020204030204" pitchFamily="34" charset="0"/>
            </a:endParaRPr>
          </a:p>
        </p:txBody>
      </p:sp>
      <p:pic>
        <p:nvPicPr>
          <p:cNvPr id="5" name="Picture 2" descr="Hypothetical Gantt Chart for Wild Boar Deterrence System (Horizontal)">
            <a:extLst>
              <a:ext uri="{FF2B5EF4-FFF2-40B4-BE49-F238E27FC236}">
                <a16:creationId xmlns:a16="http://schemas.microsoft.com/office/drawing/2014/main" id="{A0B9B309-34EF-6A17-3DAF-823468A9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2057" y="944389"/>
            <a:ext cx="3208526" cy="54807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FFC099-FE86-44E4-30A9-026F6118382B}"/>
              </a:ext>
            </a:extLst>
          </p:cNvPr>
          <p:cNvSpPr txBox="1"/>
          <p:nvPr/>
        </p:nvSpPr>
        <p:spPr>
          <a:xfrm>
            <a:off x="8331697" y="6446078"/>
            <a:ext cx="356738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Fig. 16: Flowchart of the Action Plan [67]</a:t>
            </a:r>
          </a:p>
        </p:txBody>
      </p:sp>
    </p:spTree>
    <p:extLst>
      <p:ext uri="{BB962C8B-B14F-4D97-AF65-F5344CB8AC3E}">
        <p14:creationId xmlns:p14="http://schemas.microsoft.com/office/powerpoint/2010/main" val="1061475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4DFF483-7C3C-3014-08D3-09E636DF9D95}"/>
              </a:ext>
            </a:extLst>
          </p:cNvPr>
          <p:cNvSpPr>
            <a:spLocks noGrp="1"/>
          </p:cNvSpPr>
          <p:nvPr>
            <p:ph type="sldNum" sz="quarter" idx="12"/>
          </p:nvPr>
        </p:nvSpPr>
        <p:spPr>
          <a:xfrm>
            <a:off x="11479007" y="6250230"/>
            <a:ext cx="551167" cy="365125"/>
          </a:xfrm>
        </p:spPr>
        <p:txBody>
          <a:bodyPr/>
          <a:lstStyle/>
          <a:p>
            <a:fld id="{1DF045EC-48BF-BA44-998E-8ED3EE7B226A}" type="slidenum">
              <a:rPr lang="en-US" smtClean="0"/>
              <a:t>61</a:t>
            </a:fld>
            <a:endParaRPr lang="en-US" dirty="0"/>
          </a:p>
        </p:txBody>
      </p:sp>
      <p:sp>
        <p:nvSpPr>
          <p:cNvPr id="12" name="Title 1">
            <a:extLst>
              <a:ext uri="{FF2B5EF4-FFF2-40B4-BE49-F238E27FC236}">
                <a16:creationId xmlns:a16="http://schemas.microsoft.com/office/drawing/2014/main" id="{E2D9999B-4576-1443-B4FA-2B1195737A64}"/>
              </a:ext>
            </a:extLst>
          </p:cNvPr>
          <p:cNvSpPr txBox="1">
            <a:spLocks/>
          </p:cNvSpPr>
          <p:nvPr/>
        </p:nvSpPr>
        <p:spPr>
          <a:xfrm>
            <a:off x="912661" y="-166527"/>
            <a:ext cx="11121294" cy="14769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Calibri Light" panose="020F0302020204030204" pitchFamily="34" charset="0"/>
                <a:cs typeface="Calibri Light" panose="020F0302020204030204" pitchFamily="34" charset="0"/>
              </a:rPr>
              <a:t>7.0 CONCLUSION AND RECOMMENDATIONS</a:t>
            </a:r>
          </a:p>
        </p:txBody>
      </p:sp>
      <p:sp>
        <p:nvSpPr>
          <p:cNvPr id="13" name="TextBox 12">
            <a:extLst>
              <a:ext uri="{FF2B5EF4-FFF2-40B4-BE49-F238E27FC236}">
                <a16:creationId xmlns:a16="http://schemas.microsoft.com/office/drawing/2014/main" id="{24DBBC91-155C-7365-04AD-F184442992ED}"/>
              </a:ext>
            </a:extLst>
          </p:cNvPr>
          <p:cNvSpPr txBox="1"/>
          <p:nvPr/>
        </p:nvSpPr>
        <p:spPr>
          <a:xfrm>
            <a:off x="912661" y="1032300"/>
            <a:ext cx="11121294" cy="707886"/>
          </a:xfrm>
          <a:prstGeom prst="rect">
            <a:avLst/>
          </a:prstGeom>
          <a:noFill/>
        </p:spPr>
        <p:txBody>
          <a:bodyPr wrap="square" rtlCol="0">
            <a:spAutoFit/>
          </a:bodyPr>
          <a:lstStyle/>
          <a:p>
            <a:pPr marL="0" indent="0">
              <a:buNone/>
            </a:pPr>
            <a:r>
              <a:rPr lang="en-TR" sz="4000" dirty="0">
                <a:latin typeface="Calibri Light" panose="020F0302020204030204" pitchFamily="34" charset="0"/>
                <a:cs typeface="Calibri Light" panose="020F0302020204030204" pitchFamily="34" charset="0"/>
              </a:rPr>
              <a:t>ACTION PLAN</a:t>
            </a:r>
          </a:p>
        </p:txBody>
      </p:sp>
      <p:sp>
        <p:nvSpPr>
          <p:cNvPr id="4" name="TextBox 3">
            <a:extLst>
              <a:ext uri="{FF2B5EF4-FFF2-40B4-BE49-F238E27FC236}">
                <a16:creationId xmlns:a16="http://schemas.microsoft.com/office/drawing/2014/main" id="{129B6955-B3FC-F31C-73D7-E027C88E908A}"/>
              </a:ext>
            </a:extLst>
          </p:cNvPr>
          <p:cNvSpPr txBox="1"/>
          <p:nvPr/>
        </p:nvSpPr>
        <p:spPr>
          <a:xfrm>
            <a:off x="912661" y="1941701"/>
            <a:ext cx="7283072" cy="4801314"/>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5. Field Testing: </a:t>
            </a:r>
            <a:r>
              <a:rPr lang="en-US" sz="2400" dirty="0">
                <a:latin typeface="Calibri" panose="020F0502020204030204" pitchFamily="34" charset="0"/>
                <a:cs typeface="Calibri" panose="020F0502020204030204" pitchFamily="34" charset="0"/>
              </a:rPr>
              <a:t>Test the complete setup in the HC for functionality and detection accuracy</a:t>
            </a:r>
          </a:p>
          <a:p>
            <a:endParaRPr lang="en-US" sz="2400" dirty="0">
              <a:latin typeface="Calibri" panose="020F0502020204030204" pitchFamily="34" charset="0"/>
              <a:cs typeface="Calibri" panose="020F0502020204030204" pitchFamily="34" charset="0"/>
            </a:endParaRPr>
          </a:p>
          <a:p>
            <a:r>
              <a:rPr lang="en-US" sz="2400" b="1" dirty="0">
                <a:solidFill>
                  <a:schemeClr val="accent1"/>
                </a:solidFill>
                <a:latin typeface="Calibri" panose="020F0502020204030204" pitchFamily="34" charset="0"/>
                <a:cs typeface="Calibri" panose="020F0502020204030204" pitchFamily="34" charset="0"/>
              </a:rPr>
              <a:t>6. Operational Deployment: </a:t>
            </a:r>
            <a:r>
              <a:rPr lang="en-US" sz="2400" dirty="0">
                <a:latin typeface="Calibri" panose="020F0502020204030204" pitchFamily="34" charset="0"/>
                <a:cs typeface="Calibri" panose="020F0502020204030204" pitchFamily="34" charset="0"/>
              </a:rPr>
              <a:t>Activate the system to use LEDs for wild boar deterrence upon detection</a:t>
            </a:r>
          </a:p>
          <a:p>
            <a:endParaRPr lang="en-US" sz="2400" dirty="0">
              <a:latin typeface="Calibri" panose="020F0502020204030204" pitchFamily="34" charset="0"/>
              <a:cs typeface="Calibri" panose="020F0502020204030204" pitchFamily="34" charset="0"/>
            </a:endParaRPr>
          </a:p>
          <a:p>
            <a:r>
              <a:rPr lang="en-US" sz="2400" b="1" dirty="0">
                <a:solidFill>
                  <a:schemeClr val="accent1"/>
                </a:solidFill>
                <a:latin typeface="Calibri" panose="020F0502020204030204" pitchFamily="34" charset="0"/>
                <a:cs typeface="Calibri" panose="020F0502020204030204" pitchFamily="34" charset="0"/>
              </a:rPr>
              <a:t>7. Maintenance Schedule: </a:t>
            </a:r>
            <a:r>
              <a:rPr lang="en-US" sz="2400" b="1" dirty="0">
                <a:latin typeface="Calibri" panose="020F0502020204030204" pitchFamily="34" charset="0"/>
                <a:cs typeface="Calibri" panose="020F0502020204030204" pitchFamily="34" charset="0"/>
              </a:rPr>
              <a:t>Establish a regular maintenance routine</a:t>
            </a:r>
            <a:r>
              <a:rPr lang="en-US" sz="2400" dirty="0">
                <a:latin typeface="Calibri" panose="020F0502020204030204" pitchFamily="34" charset="0"/>
                <a:cs typeface="Calibri" panose="020F0502020204030204" pitchFamily="34" charset="0"/>
              </a:rPr>
              <a:t> for the entire system</a:t>
            </a:r>
          </a:p>
          <a:p>
            <a:endParaRPr lang="en-US" sz="2400" dirty="0">
              <a:latin typeface="Calibri" panose="020F0502020204030204" pitchFamily="34" charset="0"/>
              <a:cs typeface="Calibri" panose="020F0502020204030204" pitchFamily="34" charset="0"/>
            </a:endParaRPr>
          </a:p>
          <a:p>
            <a:r>
              <a:rPr lang="en-US" sz="2400" b="1" dirty="0">
                <a:solidFill>
                  <a:schemeClr val="accent1"/>
                </a:solidFill>
                <a:latin typeface="Calibri" panose="020F0502020204030204" pitchFamily="34" charset="0"/>
                <a:cs typeface="Calibri" panose="020F0502020204030204" pitchFamily="34" charset="0"/>
              </a:rPr>
              <a:t>8. Emergency Protocols: </a:t>
            </a:r>
            <a:r>
              <a:rPr lang="en-US" sz="2400" dirty="0">
                <a:latin typeface="Calibri" panose="020F0502020204030204" pitchFamily="34" charset="0"/>
                <a:cs typeface="Calibri" panose="020F0502020204030204" pitchFamily="34" charset="0"/>
              </a:rPr>
              <a:t>Develop and </a:t>
            </a:r>
            <a:r>
              <a:rPr lang="en-US" sz="2400" b="1" dirty="0">
                <a:latin typeface="Calibri" panose="020F0502020204030204" pitchFamily="34" charset="0"/>
                <a:cs typeface="Calibri" panose="020F0502020204030204" pitchFamily="34" charset="0"/>
              </a:rPr>
              <a:t>document procedures for scenarios where the system fails</a:t>
            </a:r>
            <a:r>
              <a:rPr lang="en-US" sz="2400" dirty="0">
                <a:latin typeface="Calibri" panose="020F0502020204030204" pitchFamily="34" charset="0"/>
                <a:cs typeface="Calibri" panose="020F0502020204030204" pitchFamily="34" charset="0"/>
              </a:rPr>
              <a:t> to deter wild boars</a:t>
            </a:r>
          </a:p>
          <a:p>
            <a:endParaRPr lang="en-US" dirty="0">
              <a:latin typeface="Calibri" panose="020F0502020204030204" pitchFamily="34" charset="0"/>
              <a:cs typeface="Calibri" panose="020F0502020204030204" pitchFamily="34" charset="0"/>
            </a:endParaRPr>
          </a:p>
        </p:txBody>
      </p:sp>
      <p:pic>
        <p:nvPicPr>
          <p:cNvPr id="5" name="Picture 2" descr="Hypothetical Gantt Chart for Wild Boar Deterrence System (Horizontal)">
            <a:extLst>
              <a:ext uri="{FF2B5EF4-FFF2-40B4-BE49-F238E27FC236}">
                <a16:creationId xmlns:a16="http://schemas.microsoft.com/office/drawing/2014/main" id="{A0B9B309-34EF-6A17-3DAF-823468A9F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2057" y="944389"/>
            <a:ext cx="3208526" cy="5480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CCFEE2-2166-E072-BB95-687BE6696AF6}"/>
              </a:ext>
            </a:extLst>
          </p:cNvPr>
          <p:cNvSpPr txBox="1"/>
          <p:nvPr/>
        </p:nvSpPr>
        <p:spPr>
          <a:xfrm>
            <a:off x="8342847" y="6446078"/>
            <a:ext cx="356738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Fig. 16: Flowchart of the Action Plan [67]</a:t>
            </a:r>
          </a:p>
        </p:txBody>
      </p:sp>
    </p:spTree>
    <p:extLst>
      <p:ext uri="{BB962C8B-B14F-4D97-AF65-F5344CB8AC3E}">
        <p14:creationId xmlns:p14="http://schemas.microsoft.com/office/powerpoint/2010/main" val="2725418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40A8-A28D-8946-9D0F-69CE344B5335}"/>
              </a:ext>
            </a:extLst>
          </p:cNvPr>
          <p:cNvSpPr>
            <a:spLocks noGrp="1"/>
          </p:cNvSpPr>
          <p:nvPr>
            <p:ph type="title"/>
          </p:nvPr>
        </p:nvSpPr>
        <p:spPr>
          <a:xfrm>
            <a:off x="5061098" y="3147238"/>
            <a:ext cx="6472141" cy="1105214"/>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8.0 References</a:t>
            </a:r>
          </a:p>
        </p:txBody>
      </p:sp>
      <p:sp>
        <p:nvSpPr>
          <p:cNvPr id="5" name="Slide Number Placeholder 4">
            <a:extLst>
              <a:ext uri="{FF2B5EF4-FFF2-40B4-BE49-F238E27FC236}">
                <a16:creationId xmlns:a16="http://schemas.microsoft.com/office/drawing/2014/main" id="{10107697-0FEA-2CAA-9307-CB37E3F1AA5F}"/>
              </a:ext>
            </a:extLst>
          </p:cNvPr>
          <p:cNvSpPr>
            <a:spLocks noGrp="1"/>
          </p:cNvSpPr>
          <p:nvPr>
            <p:ph type="sldNum" sz="quarter" idx="12"/>
          </p:nvPr>
        </p:nvSpPr>
        <p:spPr/>
        <p:txBody>
          <a:bodyPr/>
          <a:lstStyle/>
          <a:p>
            <a:fld id="{1DF045EC-48BF-BA44-998E-8ED3EE7B226A}" type="slidenum">
              <a:rPr lang="en-US" smtClean="0"/>
              <a:t>62</a:t>
            </a:fld>
            <a:endParaRPr lang="en-US"/>
          </a:p>
        </p:txBody>
      </p:sp>
      <p:pic>
        <p:nvPicPr>
          <p:cNvPr id="6" name="Graphic 5" descr="Books">
            <a:extLst>
              <a:ext uri="{FF2B5EF4-FFF2-40B4-BE49-F238E27FC236}">
                <a16:creationId xmlns:a16="http://schemas.microsoft.com/office/drawing/2014/main" id="{7951E24A-4BDC-1F75-F18B-77C0A798A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56682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496247" y="170360"/>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63</a:t>
            </a:fld>
            <a:endParaRPr lang="en-US"/>
          </a:p>
        </p:txBody>
      </p:sp>
      <p:sp>
        <p:nvSpPr>
          <p:cNvPr id="6" name="TextBox 5">
            <a:extLst>
              <a:ext uri="{FF2B5EF4-FFF2-40B4-BE49-F238E27FC236}">
                <a16:creationId xmlns:a16="http://schemas.microsoft.com/office/drawing/2014/main" id="{B1FF540C-0E7E-ACD3-85DC-CD2A9CB4192A}"/>
              </a:ext>
            </a:extLst>
          </p:cNvPr>
          <p:cNvSpPr txBox="1"/>
          <p:nvPr/>
        </p:nvSpPr>
        <p:spPr>
          <a:xfrm>
            <a:off x="496247" y="1251337"/>
            <a:ext cx="11199506" cy="5606663"/>
          </a:xfrm>
          <a:prstGeom prst="rect">
            <a:avLst/>
          </a:prstGeom>
          <a:noFill/>
        </p:spPr>
        <p:txBody>
          <a:bodyPr wrap="square" rtlCol="0">
            <a:spAutoFit/>
          </a:bodyPr>
          <a:lstStyle/>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 C. </a:t>
            </a:r>
            <a:r>
              <a:rPr lang="en-US" sz="900" dirty="0" err="1">
                <a:effectLst/>
                <a:latin typeface="Calibri" panose="020F0502020204030204" pitchFamily="34" charset="0"/>
                <a:ea typeface="Calibri" panose="020F0502020204030204" pitchFamily="34" charset="0"/>
                <a:cs typeface="Calibri" panose="020F0502020204030204" pitchFamily="34" charset="0"/>
              </a:rPr>
              <a:t>Conejero</a:t>
            </a:r>
            <a:r>
              <a:rPr lang="en-US" sz="900" dirty="0">
                <a:effectLst/>
                <a:latin typeface="Calibri" panose="020F0502020204030204" pitchFamily="34" charset="0"/>
                <a:ea typeface="Calibri" panose="020F0502020204030204" pitchFamily="34" charset="0"/>
                <a:cs typeface="Calibri" panose="020F0502020204030204" pitchFamily="34" charset="0"/>
              </a:rPr>
              <a:t>, R. Castillo-Contreras, C. González-Crespo, E. Serrano, G. </a:t>
            </a:r>
            <a:r>
              <a:rPr lang="en-US" sz="900" dirty="0" err="1">
                <a:effectLst/>
                <a:latin typeface="Calibri" panose="020F0502020204030204" pitchFamily="34" charset="0"/>
                <a:ea typeface="Calibri" panose="020F0502020204030204" pitchFamily="34" charset="0"/>
                <a:cs typeface="Calibri" panose="020F0502020204030204" pitchFamily="34" charset="0"/>
              </a:rPr>
              <a:t>Mentaberre</a:t>
            </a:r>
            <a:r>
              <a:rPr lang="en-US" sz="900" dirty="0">
                <a:effectLst/>
                <a:latin typeface="Calibri" panose="020F0502020204030204" pitchFamily="34" charset="0"/>
                <a:ea typeface="Calibri" panose="020F0502020204030204" pitchFamily="34" charset="0"/>
                <a:cs typeface="Calibri" panose="020F0502020204030204" pitchFamily="34" charset="0"/>
              </a:rPr>
              <a:t>, S. </a:t>
            </a:r>
            <a:r>
              <a:rPr lang="en-US" sz="900" dirty="0" err="1">
                <a:effectLst/>
                <a:latin typeface="Calibri" panose="020F0502020204030204" pitchFamily="34" charset="0"/>
                <a:ea typeface="Calibri" panose="020F0502020204030204" pitchFamily="34" charset="0"/>
                <a:cs typeface="Calibri" panose="020F0502020204030204" pitchFamily="34" charset="0"/>
              </a:rPr>
              <a:t>Lavín</a:t>
            </a:r>
            <a:r>
              <a:rPr lang="en-US" sz="900" dirty="0">
                <a:effectLst/>
                <a:latin typeface="Calibri" panose="020F0502020204030204" pitchFamily="34" charset="0"/>
                <a:ea typeface="Calibri" panose="020F0502020204030204" pitchFamily="34" charset="0"/>
                <a:cs typeface="Calibri" panose="020F0502020204030204" pitchFamily="34" charset="0"/>
              </a:rPr>
              <a:t>, and J. R. López-Olvera, "Past experiences drive citizen perception of wild boar in urban areas," Mammalian Biology:</a:t>
            </a:r>
            <a:r>
              <a:rPr lang="en-US" sz="900" dirty="0">
                <a:solidFill>
                  <a:srgbClr val="595959"/>
                </a:solidFill>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Zeitschrift</a:t>
            </a:r>
            <a:r>
              <a:rPr lang="en-US" sz="900" dirty="0">
                <a:effectLst/>
                <a:latin typeface="Calibri" panose="020F0502020204030204" pitchFamily="34" charset="0"/>
                <a:ea typeface="Calibri" panose="020F0502020204030204" pitchFamily="34" charset="0"/>
                <a:cs typeface="Calibri" panose="020F0502020204030204" pitchFamily="34" charset="0"/>
              </a:rPr>
              <a:t> für </a:t>
            </a:r>
            <a:r>
              <a:rPr lang="en-US" sz="900" dirty="0" err="1">
                <a:effectLst/>
                <a:latin typeface="Calibri" panose="020F0502020204030204" pitchFamily="34" charset="0"/>
                <a:ea typeface="Calibri" panose="020F0502020204030204" pitchFamily="34" charset="0"/>
                <a:cs typeface="Calibri" panose="020F0502020204030204" pitchFamily="34" charset="0"/>
              </a:rPr>
              <a:t>Säugetierkunde</a:t>
            </a:r>
            <a:r>
              <a:rPr lang="en-US" sz="900" dirty="0">
                <a:effectLst/>
                <a:latin typeface="Calibri" panose="020F0502020204030204" pitchFamily="34" charset="0"/>
                <a:ea typeface="Calibri" panose="020F0502020204030204" pitchFamily="34" charset="0"/>
                <a:cs typeface="Calibri" panose="020F0502020204030204" pitchFamily="34" charset="0"/>
              </a:rPr>
              <a:t>, vol. 96, pp. 68-72, May 2019. [Online]. Available: Springer Nature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www.springernature.com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gp</a:t>
            </a:r>
            <a:r>
              <a:rPr lang="en-US" sz="900" dirty="0">
                <a:effectLst/>
                <a:latin typeface="Calibri" panose="020F0502020204030204" pitchFamily="34" charset="0"/>
                <a:ea typeface="Calibri" panose="020F0502020204030204" pitchFamily="34" charset="0"/>
                <a:cs typeface="Calibri" panose="020F0502020204030204" pitchFamily="34" charset="0"/>
              </a:rPr>
              <a:t>/products/journals.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 C. </a:t>
            </a:r>
            <a:r>
              <a:rPr lang="en-US" sz="900" dirty="0" err="1">
                <a:effectLst/>
                <a:latin typeface="Calibri" panose="020F0502020204030204" pitchFamily="34" charset="0"/>
                <a:ea typeface="Calibri" panose="020F0502020204030204" pitchFamily="34" charset="0"/>
                <a:cs typeface="Calibri" panose="020F0502020204030204" pitchFamily="34" charset="0"/>
              </a:rPr>
              <a:t>Hunold</a:t>
            </a:r>
            <a:r>
              <a:rPr lang="en-US" sz="900" dirty="0">
                <a:effectLst/>
                <a:latin typeface="Calibri" panose="020F0502020204030204" pitchFamily="34" charset="0"/>
                <a:ea typeface="Calibri" panose="020F0502020204030204" pitchFamily="34" charset="0"/>
                <a:cs typeface="Calibri" panose="020F0502020204030204" pitchFamily="34" charset="0"/>
              </a:rPr>
              <a:t> and M. </a:t>
            </a:r>
            <a:r>
              <a:rPr lang="en-US" sz="900" dirty="0" err="1">
                <a:effectLst/>
                <a:latin typeface="Calibri" panose="020F0502020204030204" pitchFamily="34" charset="0"/>
                <a:ea typeface="Calibri" panose="020F0502020204030204" pitchFamily="34" charset="0"/>
                <a:cs typeface="Calibri" panose="020F0502020204030204" pitchFamily="34" charset="0"/>
              </a:rPr>
              <a:t>Mazuchowski</a:t>
            </a:r>
            <a:r>
              <a:rPr lang="en-US" sz="900" dirty="0">
                <a:effectLst/>
                <a:latin typeface="Calibri" panose="020F0502020204030204" pitchFamily="34" charset="0"/>
                <a:ea typeface="Calibri" panose="020F0502020204030204" pitchFamily="34" charset="0"/>
                <a:cs typeface="Calibri" panose="020F0502020204030204" pitchFamily="34" charset="0"/>
              </a:rPr>
              <a:t>, "Human-wildlife coexistence in urban wildlife management: insights from nonlethal predator management and rodenticide bans," Animals, vol. 10, no. 11, pp. 1-15, November 2020.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 S. </a:t>
            </a:r>
            <a:r>
              <a:rPr lang="en-US" sz="900" dirty="0" err="1">
                <a:effectLst/>
                <a:latin typeface="Calibri" panose="020F0502020204030204" pitchFamily="34" charset="0"/>
                <a:ea typeface="Calibri" panose="020F0502020204030204" pitchFamily="34" charset="0"/>
                <a:cs typeface="Calibri" panose="020F0502020204030204" pitchFamily="34" charset="0"/>
              </a:rPr>
              <a:t>Tampakis</a:t>
            </a:r>
            <a:r>
              <a:rPr lang="en-US" sz="900" dirty="0">
                <a:effectLst/>
                <a:latin typeface="Calibri" panose="020F0502020204030204" pitchFamily="34" charset="0"/>
                <a:ea typeface="Calibri" panose="020F0502020204030204" pitchFamily="34" charset="0"/>
                <a:cs typeface="Calibri" panose="020F0502020204030204" pitchFamily="34" charset="0"/>
              </a:rPr>
              <a:t>, V. Andrea, T. Panagopoulos, P. </a:t>
            </a:r>
            <a:r>
              <a:rPr lang="en-US" sz="900" dirty="0" err="1">
                <a:effectLst/>
                <a:latin typeface="Calibri" panose="020F0502020204030204" pitchFamily="34" charset="0"/>
                <a:ea typeface="Calibri" panose="020F0502020204030204" pitchFamily="34" charset="0"/>
                <a:cs typeface="Calibri" panose="020F0502020204030204" pitchFamily="34" charset="0"/>
              </a:rPr>
              <a:t>Karanikola</a:t>
            </a:r>
            <a:r>
              <a:rPr lang="en-US" sz="900" dirty="0">
                <a:effectLst/>
                <a:latin typeface="Calibri" panose="020F0502020204030204" pitchFamily="34" charset="0"/>
                <a:ea typeface="Calibri" panose="020F0502020204030204" pitchFamily="34" charset="0"/>
                <a:cs typeface="Calibri" panose="020F0502020204030204" pitchFamily="34" charset="0"/>
              </a:rPr>
              <a:t>, R. </a:t>
            </a:r>
            <a:r>
              <a:rPr lang="en-US" sz="900" dirty="0" err="1">
                <a:effectLst/>
                <a:latin typeface="Calibri" panose="020F0502020204030204" pitchFamily="34" charset="0"/>
                <a:ea typeface="Calibri" panose="020F0502020204030204" pitchFamily="34" charset="0"/>
                <a:cs typeface="Calibri" panose="020F0502020204030204" pitchFamily="34" charset="0"/>
              </a:rPr>
              <a:t>Gkarmiri</a:t>
            </a:r>
            <a:r>
              <a:rPr lang="en-US" sz="900" dirty="0">
                <a:effectLst/>
                <a:latin typeface="Calibri" panose="020F0502020204030204" pitchFamily="34" charset="0"/>
                <a:ea typeface="Calibri" panose="020F0502020204030204" pitchFamily="34" charset="0"/>
                <a:cs typeface="Calibri" panose="020F0502020204030204" pitchFamily="34" charset="0"/>
              </a:rPr>
              <a:t>, and T. </a:t>
            </a:r>
            <a:r>
              <a:rPr lang="en-US" sz="900" dirty="0" err="1">
                <a:effectLst/>
                <a:latin typeface="Calibri" panose="020F0502020204030204" pitchFamily="34" charset="0"/>
                <a:ea typeface="Calibri" panose="020F0502020204030204" pitchFamily="34" charset="0"/>
                <a:cs typeface="Calibri" panose="020F0502020204030204" pitchFamily="34" charset="0"/>
              </a:rPr>
              <a:t>Georgoula</a:t>
            </a:r>
            <a:r>
              <a:rPr lang="en-US" sz="900" dirty="0">
                <a:effectLst/>
                <a:latin typeface="Calibri" panose="020F0502020204030204" pitchFamily="34" charset="0"/>
                <a:ea typeface="Calibri" panose="020F0502020204030204" pitchFamily="34" charset="0"/>
                <a:cs typeface="Calibri" panose="020F0502020204030204" pitchFamily="34" charset="0"/>
              </a:rPr>
              <a:t>, "Managing the conflict of human-wildlife coexistence: A community-based approach," Land, vol. 12, no. 832, p. 832+, April 2023.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r>
              <a:rPr lang="tr-TR" sz="900" dirty="0">
                <a:effectLst/>
                <a:latin typeface="Calibri" panose="020F0502020204030204" pitchFamily="34" charset="0"/>
                <a:ea typeface="Calibri" panose="020F0502020204030204" pitchFamily="34" charset="0"/>
                <a:cs typeface="Calibri" panose="020F0502020204030204" pitchFamily="34" charset="0"/>
              </a:rPr>
              <a:t>.</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tr-TR" sz="900" dirty="0">
                <a:effectLst/>
                <a:latin typeface="Calibri" panose="020F0502020204030204" pitchFamily="34" charset="0"/>
                <a:ea typeface="Calibri" panose="020F0502020204030204" pitchFamily="34" charset="0"/>
                <a:cs typeface="Calibri" panose="020F0502020204030204" pitchFamily="34" charset="0"/>
              </a:rPr>
              <a:t>[4] </a:t>
            </a:r>
            <a:r>
              <a:rPr lang="en-US" sz="900" dirty="0">
                <a:effectLst/>
                <a:latin typeface="Calibri" panose="020F0502020204030204" pitchFamily="34" charset="0"/>
                <a:ea typeface="Calibri" panose="020F0502020204030204" pitchFamily="34" charset="0"/>
                <a:cs typeface="Calibri" panose="020F0502020204030204" pitchFamily="34" charset="0"/>
              </a:rPr>
              <a:t>S. Cahill, F. </a:t>
            </a:r>
            <a:r>
              <a:rPr lang="en-US" sz="900" dirty="0" err="1">
                <a:effectLst/>
                <a:latin typeface="Calibri" panose="020F0502020204030204" pitchFamily="34" charset="0"/>
                <a:ea typeface="Calibri" panose="020F0502020204030204" pitchFamily="34" charset="0"/>
                <a:cs typeface="Calibri" panose="020F0502020204030204" pitchFamily="34" charset="0"/>
              </a:rPr>
              <a:t>Llimona</a:t>
            </a:r>
            <a:r>
              <a:rPr lang="en-US" sz="900" dirty="0">
                <a:effectLst/>
                <a:latin typeface="Calibri" panose="020F0502020204030204" pitchFamily="34" charset="0"/>
                <a:ea typeface="Calibri" panose="020F0502020204030204" pitchFamily="34" charset="0"/>
                <a:cs typeface="Calibri" panose="020F0502020204030204" pitchFamily="34" charset="0"/>
              </a:rPr>
              <a:t>, L. </a:t>
            </a:r>
            <a:r>
              <a:rPr lang="en-US" sz="900" dirty="0" err="1">
                <a:effectLst/>
                <a:latin typeface="Calibri" panose="020F0502020204030204" pitchFamily="34" charset="0"/>
                <a:ea typeface="Calibri" panose="020F0502020204030204" pitchFamily="34" charset="0"/>
                <a:cs typeface="Calibri" panose="020F0502020204030204" pitchFamily="34" charset="0"/>
              </a:rPr>
              <a:t>Cabañeros</a:t>
            </a:r>
            <a:r>
              <a:rPr lang="en-US" sz="900" dirty="0">
                <a:effectLst/>
                <a:latin typeface="Calibri" panose="020F0502020204030204" pitchFamily="34" charset="0"/>
                <a:ea typeface="Calibri" panose="020F0502020204030204" pitchFamily="34" charset="0"/>
                <a:cs typeface="Calibri" panose="020F0502020204030204" pitchFamily="34" charset="0"/>
              </a:rPr>
              <a:t>, and F. </a:t>
            </a:r>
            <a:r>
              <a:rPr lang="en-US" sz="900" dirty="0" err="1">
                <a:effectLst/>
                <a:latin typeface="Calibri" panose="020F0502020204030204" pitchFamily="34" charset="0"/>
                <a:ea typeface="Calibri" panose="020F0502020204030204" pitchFamily="34" charset="0"/>
                <a:cs typeface="Calibri" panose="020F0502020204030204" pitchFamily="34" charset="0"/>
              </a:rPr>
              <a:t>Calomardo</a:t>
            </a:r>
            <a:r>
              <a:rPr lang="en-US" sz="900" dirty="0">
                <a:effectLst/>
                <a:latin typeface="Calibri" panose="020F0502020204030204" pitchFamily="34" charset="0"/>
                <a:ea typeface="Calibri" panose="020F0502020204030204" pitchFamily="34" charset="0"/>
                <a:cs typeface="Calibri" panose="020F0502020204030204" pitchFamily="34" charset="0"/>
              </a:rPr>
              <a:t>, "Characteristics of wild boar (Sus scrofa) habituation to urban areas in the </a:t>
            </a:r>
            <a:r>
              <a:rPr lang="en-US" sz="900" dirty="0" err="1">
                <a:effectLst/>
                <a:latin typeface="Calibri" panose="020F0502020204030204" pitchFamily="34" charset="0"/>
                <a:ea typeface="Calibri" panose="020F0502020204030204" pitchFamily="34" charset="0"/>
                <a:cs typeface="Calibri" panose="020F0502020204030204" pitchFamily="34" charset="0"/>
              </a:rPr>
              <a:t>Collserola</a:t>
            </a:r>
            <a:r>
              <a:rPr lang="en-US" sz="900" dirty="0">
                <a:effectLst/>
                <a:latin typeface="Calibri" panose="020F0502020204030204" pitchFamily="34" charset="0"/>
                <a:ea typeface="Calibri" panose="020F0502020204030204" pitchFamily="34" charset="0"/>
                <a:cs typeface="Calibri" panose="020F0502020204030204" pitchFamily="34" charset="0"/>
              </a:rPr>
              <a:t> Natural Park (Barcelona) and comparison with other locations," Animal Biodiversity and Conservation, vol. 35, no. 2, pp. 221-233, 2012. [Online]. Available: Directory of Open Access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doaj.org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 Anadolu Agency, “Bodrum locals feeding wild boars to keep them in the forest,” </a:t>
            </a:r>
            <a:r>
              <a:rPr lang="en-US" sz="900" dirty="0" err="1">
                <a:effectLst/>
                <a:latin typeface="Calibri" panose="020F0502020204030204" pitchFamily="34" charset="0"/>
                <a:ea typeface="Calibri" panose="020F0502020204030204" pitchFamily="34" charset="0"/>
                <a:cs typeface="Calibri" panose="020F0502020204030204" pitchFamily="34" charset="0"/>
              </a:rPr>
              <a:t>Hürriyet</a:t>
            </a:r>
            <a:r>
              <a:rPr lang="en-US" sz="900" dirty="0">
                <a:effectLst/>
                <a:latin typeface="Calibri" panose="020F0502020204030204" pitchFamily="34" charset="0"/>
                <a:ea typeface="Calibri" panose="020F0502020204030204" pitchFamily="34" charset="0"/>
                <a:cs typeface="Calibri" panose="020F0502020204030204" pitchFamily="34" charset="0"/>
              </a:rPr>
              <a:t> Daily News: Arts &amp; Life, p. 3, Jun. 15, 2018. [Online]. Available: </a:t>
            </a:r>
            <a:r>
              <a:rPr lang="en-US" sz="900" dirty="0" err="1">
                <a:effectLst/>
                <a:latin typeface="Calibri" panose="020F0502020204030204" pitchFamily="34" charset="0"/>
                <a:ea typeface="Calibri" panose="020F0502020204030204" pitchFamily="34" charset="0"/>
                <a:cs typeface="Calibri" panose="020F0502020204030204" pitchFamily="34" charset="0"/>
              </a:rPr>
              <a:t>Hürriyet</a:t>
            </a:r>
            <a:r>
              <a:rPr lang="en-US" sz="900" dirty="0">
                <a:effectLst/>
                <a:latin typeface="Calibri" panose="020F0502020204030204" pitchFamily="34" charset="0"/>
                <a:ea typeface="Calibri" panose="020F0502020204030204" pitchFamily="34" charset="0"/>
                <a:cs typeface="Calibri" panose="020F0502020204030204" pitchFamily="34" charset="0"/>
              </a:rPr>
              <a:t> Daily News,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www.hurriyetdailynews.com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 H. Albayrak, E. Ozan, and A. </a:t>
            </a:r>
            <a:r>
              <a:rPr lang="en-US" sz="900" dirty="0" err="1">
                <a:effectLst/>
                <a:latin typeface="Calibri" panose="020F0502020204030204" pitchFamily="34" charset="0"/>
                <a:ea typeface="Calibri" panose="020F0502020204030204" pitchFamily="34" charset="0"/>
                <a:cs typeface="Calibri" panose="020F0502020204030204" pitchFamily="34" charset="0"/>
              </a:rPr>
              <a:t>Cavunt</a:t>
            </a:r>
            <a:r>
              <a:rPr lang="en-US" sz="900" dirty="0">
                <a:effectLst/>
                <a:latin typeface="Calibri" panose="020F0502020204030204" pitchFamily="34" charset="0"/>
                <a:ea typeface="Calibri" panose="020F0502020204030204" pitchFamily="34" charset="0"/>
                <a:cs typeface="Calibri" panose="020F0502020204030204" pitchFamily="34" charset="0"/>
              </a:rPr>
              <a:t>, "A serological survey of selected pathogens in wild boar (Sus scrofa) in northern Turkey," European Journal of Wildlife Research, vol. 59, no. 6, pp. 893-897, June 2013. [Online]. Available: Springer Nature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www.springernature.com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gp</a:t>
            </a:r>
            <a:r>
              <a:rPr lang="en-US" sz="900" dirty="0">
                <a:effectLst/>
                <a:latin typeface="Calibri" panose="020F0502020204030204" pitchFamily="34" charset="0"/>
                <a:ea typeface="Calibri" panose="020F0502020204030204" pitchFamily="34" charset="0"/>
                <a:cs typeface="Calibri" panose="020F0502020204030204" pitchFamily="34" charset="0"/>
              </a:rPr>
              <a:t>/products/journals.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[7] R. Castillo-Contreras, J. Carvalho, E. Serrano, G. </a:t>
            </a:r>
            <a:r>
              <a:rPr lang="en-US" sz="900" dirty="0" err="1">
                <a:effectLst/>
                <a:latin typeface="Calibri" panose="020F0502020204030204" pitchFamily="34" charset="0"/>
                <a:ea typeface="Calibri" panose="020F0502020204030204" pitchFamily="34" charset="0"/>
                <a:cs typeface="Calibri" panose="020F0502020204030204" pitchFamily="34" charset="0"/>
              </a:rPr>
              <a:t>Mentaberre</a:t>
            </a:r>
            <a:r>
              <a:rPr lang="en-US" sz="900" dirty="0">
                <a:effectLst/>
                <a:latin typeface="Calibri" panose="020F0502020204030204" pitchFamily="34" charset="0"/>
                <a:ea typeface="Calibri" panose="020F0502020204030204" pitchFamily="34" charset="0"/>
                <a:cs typeface="Calibri" panose="020F0502020204030204" pitchFamily="34" charset="0"/>
              </a:rPr>
              <a:t>, X. Fernández-Aguilar, A. Colom, C. González-Crespo, S. </a:t>
            </a:r>
            <a:r>
              <a:rPr lang="en-US" sz="900" dirty="0" err="1">
                <a:effectLst/>
                <a:latin typeface="Calibri" panose="020F0502020204030204" pitchFamily="34" charset="0"/>
                <a:ea typeface="Calibri" panose="020F0502020204030204" pitchFamily="34" charset="0"/>
                <a:cs typeface="Calibri" panose="020F0502020204030204" pitchFamily="34" charset="0"/>
              </a:rPr>
              <a:t>Lavín</a:t>
            </a:r>
            <a:r>
              <a:rPr lang="en-US" sz="900" dirty="0">
                <a:effectLst/>
                <a:latin typeface="Calibri" panose="020F0502020204030204" pitchFamily="34" charset="0"/>
                <a:ea typeface="Calibri" panose="020F0502020204030204" pitchFamily="34" charset="0"/>
                <a:cs typeface="Calibri" panose="020F0502020204030204" pitchFamily="34" charset="0"/>
              </a:rPr>
              <a:t>, and J. R. López-Olvera, "Urban wild boars prefer fragmented areas with food resources near natural corridors," Science of the Total Environment, vol. 615, pp. 282-288, January 2018.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[8] X. J. Meng, D. S. Lindsay, and N. </a:t>
            </a:r>
            <a:r>
              <a:rPr lang="en-US" sz="900" dirty="0" err="1">
                <a:effectLst/>
                <a:latin typeface="Calibri" panose="020F0502020204030204" pitchFamily="34" charset="0"/>
                <a:ea typeface="Calibri" panose="020F0502020204030204" pitchFamily="34" charset="0"/>
                <a:cs typeface="Calibri" panose="020F0502020204030204" pitchFamily="34" charset="0"/>
              </a:rPr>
              <a:t>Sriranganathan</a:t>
            </a:r>
            <a:r>
              <a:rPr lang="en-US" sz="900" dirty="0">
                <a:effectLst/>
                <a:latin typeface="Calibri" panose="020F0502020204030204" pitchFamily="34" charset="0"/>
                <a:ea typeface="Calibri" panose="020F0502020204030204" pitchFamily="34" charset="0"/>
                <a:cs typeface="Calibri" panose="020F0502020204030204" pitchFamily="34" charset="0"/>
              </a:rPr>
              <a:t>, "Wild boars as sources for infectious diseases in livestock and humans," Philosophical Transactions: Biological Sciences, vol. 364, no. 1530, pp. 2697-2707, September 2009. [Online]. Available: JSTOR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www.jstor.org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29,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[9] T. Ikeda, N. </a:t>
            </a:r>
            <a:r>
              <a:rPr lang="en-US" sz="900" dirty="0" err="1">
                <a:effectLst/>
                <a:latin typeface="Calibri" panose="020F0502020204030204" pitchFamily="34" charset="0"/>
                <a:ea typeface="Calibri" panose="020F0502020204030204" pitchFamily="34" charset="0"/>
                <a:cs typeface="Calibri" panose="020F0502020204030204" pitchFamily="34" charset="0"/>
              </a:rPr>
              <a:t>Kuninaga</a:t>
            </a:r>
            <a:r>
              <a:rPr lang="en-US" sz="900" dirty="0">
                <a:effectLst/>
                <a:latin typeface="Calibri" panose="020F0502020204030204" pitchFamily="34" charset="0"/>
                <a:ea typeface="Calibri" panose="020F0502020204030204" pitchFamily="34" charset="0"/>
                <a:cs typeface="Calibri" panose="020F0502020204030204" pitchFamily="34" charset="0"/>
              </a:rPr>
              <a:t>, T. Suzuki, S. </a:t>
            </a:r>
            <a:r>
              <a:rPr lang="en-US" sz="900" dirty="0" err="1">
                <a:effectLst/>
                <a:latin typeface="Calibri" panose="020F0502020204030204" pitchFamily="34" charset="0"/>
                <a:ea typeface="Calibri" panose="020F0502020204030204" pitchFamily="34" charset="0"/>
                <a:cs typeface="Calibri" panose="020F0502020204030204" pitchFamily="34" charset="0"/>
              </a:rPr>
              <a:t>Ikushima</a:t>
            </a:r>
            <a:r>
              <a:rPr lang="en-US" sz="900" dirty="0">
                <a:effectLst/>
                <a:latin typeface="Calibri" panose="020F0502020204030204" pitchFamily="34" charset="0"/>
                <a:ea typeface="Calibri" panose="020F0502020204030204" pitchFamily="34" charset="0"/>
                <a:cs typeface="Calibri" panose="020F0502020204030204" pitchFamily="34" charset="0"/>
              </a:rPr>
              <a:t>, and M. Suzuki, "Tourist-wild boar (Sus scrofa) interactions in urban wildlife management," Global Ecology and Conservation, vol. 18, May 2019.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a:t>
            </a:r>
            <a:r>
              <a:rPr lang="tr-TR"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[10] J. Carpio, M. </a:t>
            </a:r>
            <a:r>
              <a:rPr lang="en-US" sz="900" dirty="0" err="1">
                <a:effectLst/>
                <a:latin typeface="Calibri" panose="020F0502020204030204" pitchFamily="34" charset="0"/>
                <a:ea typeface="Calibri" panose="020F0502020204030204" pitchFamily="34" charset="0"/>
                <a:cs typeface="Calibri" panose="020F0502020204030204" pitchFamily="34" charset="0"/>
              </a:rPr>
              <a:t>Apollonio</a:t>
            </a:r>
            <a:r>
              <a:rPr lang="en-US" sz="900" dirty="0">
                <a:effectLst/>
                <a:latin typeface="Calibri" panose="020F0502020204030204" pitchFamily="34" charset="0"/>
                <a:ea typeface="Calibri" panose="020F0502020204030204" pitchFamily="34" charset="0"/>
                <a:cs typeface="Calibri" panose="020F0502020204030204" pitchFamily="34" charset="0"/>
              </a:rPr>
              <a:t>, and P. Acevedo, "Wild ungulate overabundance in Europe: contexts, causes, monitoring and management recommendations," Mammal Review, vol. 51, no. 1, pp. 95-108, January 2021. [Online]. Available: </a:t>
            </a:r>
            <a:r>
              <a:rPr lang="en-US" sz="900" dirty="0" err="1">
                <a:effectLst/>
                <a:latin typeface="Calibri" panose="020F0502020204030204" pitchFamily="34" charset="0"/>
                <a:ea typeface="Calibri" panose="020F0502020204030204" pitchFamily="34" charset="0"/>
                <a:cs typeface="Calibri" panose="020F0502020204030204" pitchFamily="34" charset="0"/>
              </a:rPr>
              <a:t>OAIster</a:t>
            </a:r>
            <a:r>
              <a:rPr lang="en-US" sz="900" dirty="0">
                <a:effectLst/>
                <a:latin typeface="Calibri" panose="020F0502020204030204" pitchFamily="34" charset="0"/>
                <a:ea typeface="Calibri" panose="020F0502020204030204" pitchFamily="34" charset="0"/>
                <a:cs typeface="Calibri" panose="020F0502020204030204" pitchFamily="34" charset="0"/>
              </a:rPr>
              <a: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www.oclc.org</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en</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oaister.html</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7631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608014" y="154539"/>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64</a:t>
            </a:fld>
            <a:endParaRPr lang="en-US"/>
          </a:p>
        </p:txBody>
      </p:sp>
      <p:sp>
        <p:nvSpPr>
          <p:cNvPr id="4" name="TextBox 3">
            <a:extLst>
              <a:ext uri="{FF2B5EF4-FFF2-40B4-BE49-F238E27FC236}">
                <a16:creationId xmlns:a16="http://schemas.microsoft.com/office/drawing/2014/main" id="{8C271DE3-F1A4-123B-4FA4-50C74B7D3799}"/>
              </a:ext>
            </a:extLst>
          </p:cNvPr>
          <p:cNvSpPr txBox="1"/>
          <p:nvPr/>
        </p:nvSpPr>
        <p:spPr>
          <a:xfrm>
            <a:off x="608014" y="1235516"/>
            <a:ext cx="10975972" cy="5379999"/>
          </a:xfrm>
          <a:prstGeom prst="rect">
            <a:avLst/>
          </a:prstGeom>
          <a:noFill/>
        </p:spPr>
        <p:txBody>
          <a:bodyPr wrap="square" rtlCol="0">
            <a:spAutoFit/>
          </a:bodyPr>
          <a:lstStyle/>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[11] L. </a:t>
            </a:r>
            <a:r>
              <a:rPr lang="en-US" sz="900" dirty="0" err="1">
                <a:effectLst/>
                <a:latin typeface="Calibri" panose="020F0502020204030204" pitchFamily="34" charset="0"/>
                <a:ea typeface="Calibri" panose="020F0502020204030204" pitchFamily="34" charset="0"/>
                <a:cs typeface="Calibri" panose="020F0502020204030204" pitchFamily="34" charset="0"/>
              </a:rPr>
              <a:t>Nelli</a:t>
            </a:r>
            <a:r>
              <a:rPr lang="en-US" sz="900" dirty="0">
                <a:effectLst/>
                <a:latin typeface="Calibri" panose="020F0502020204030204" pitchFamily="34" charset="0"/>
                <a:ea typeface="Calibri" panose="020F0502020204030204" pitchFamily="34" charset="0"/>
                <a:cs typeface="Calibri" panose="020F0502020204030204" pitchFamily="34" charset="0"/>
              </a:rPr>
              <a:t>, B. </a:t>
            </a:r>
            <a:r>
              <a:rPr lang="en-US" sz="900" dirty="0" err="1">
                <a:effectLst/>
                <a:latin typeface="Calibri" panose="020F0502020204030204" pitchFamily="34" charset="0"/>
                <a:ea typeface="Calibri" panose="020F0502020204030204" pitchFamily="34" charset="0"/>
                <a:cs typeface="Calibri" panose="020F0502020204030204" pitchFamily="34" charset="0"/>
              </a:rPr>
              <a:t>Schehl</a:t>
            </a:r>
            <a:r>
              <a:rPr lang="en-US" sz="900" dirty="0">
                <a:effectLst/>
                <a:latin typeface="Calibri" panose="020F0502020204030204" pitchFamily="34" charset="0"/>
                <a:ea typeface="Calibri" panose="020F0502020204030204" pitchFamily="34" charset="0"/>
                <a:cs typeface="Calibri" panose="020F0502020204030204" pitchFamily="34" charset="0"/>
              </a:rPr>
              <a:t>, R. A. Stewart, D. J. McCafferty, C. Scott, S. Ferguson, and S. MacMillan, "Predicting habitat suitability and connectivity for management and conservation of urban wildlife: A real-time web application for grassland water voles," Journal of Applied Ecology, vol. 59, no. 4, pp. 1072-1085, April 2022.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[12] L. L. Griffin, A. Haigh, K. </a:t>
            </a:r>
            <a:r>
              <a:rPr lang="en-US" sz="900" dirty="0" err="1">
                <a:effectLst/>
                <a:latin typeface="Calibri" panose="020F0502020204030204" pitchFamily="34" charset="0"/>
                <a:ea typeface="Calibri" panose="020F0502020204030204" pitchFamily="34" charset="0"/>
                <a:cs typeface="Calibri" panose="020F0502020204030204" pitchFamily="34" charset="0"/>
              </a:rPr>
              <a:t>Conteddu</a:t>
            </a:r>
            <a:r>
              <a:rPr lang="en-US" sz="900" dirty="0">
                <a:effectLst/>
                <a:latin typeface="Calibri" panose="020F0502020204030204" pitchFamily="34" charset="0"/>
                <a:ea typeface="Calibri" panose="020F0502020204030204" pitchFamily="34" charset="0"/>
                <a:cs typeface="Calibri" panose="020F0502020204030204" pitchFamily="34" charset="0"/>
              </a:rPr>
              <a:t>, M. </a:t>
            </a:r>
            <a:r>
              <a:rPr lang="en-US" sz="900" dirty="0" err="1">
                <a:effectLst/>
                <a:latin typeface="Calibri" panose="020F0502020204030204" pitchFamily="34" charset="0"/>
                <a:ea typeface="Calibri" panose="020F0502020204030204" pitchFamily="34" charset="0"/>
                <a:cs typeface="Calibri" panose="020F0502020204030204" pitchFamily="34" charset="0"/>
              </a:rPr>
              <a:t>Andaloc</a:t>
            </a:r>
            <a:r>
              <a:rPr lang="en-US" sz="900" dirty="0">
                <a:effectLst/>
                <a:latin typeface="Calibri" panose="020F0502020204030204" pitchFamily="34" charset="0"/>
                <a:ea typeface="Calibri" panose="020F0502020204030204" pitchFamily="34" charset="0"/>
                <a:cs typeface="Calibri" panose="020F0502020204030204" pitchFamily="34" charset="0"/>
              </a:rPr>
              <a:t>, S. </a:t>
            </a:r>
            <a:r>
              <a:rPr lang="en-US" sz="900" dirty="0" err="1">
                <a:effectLst/>
                <a:latin typeface="Calibri" panose="020F0502020204030204" pitchFamily="34" charset="0"/>
                <a:ea typeface="Calibri" panose="020F0502020204030204" pitchFamily="34" charset="0"/>
                <a:cs typeface="Calibri" panose="020F0502020204030204" pitchFamily="34" charset="0"/>
              </a:rPr>
              <a:t>Ciuti</a:t>
            </a:r>
            <a:r>
              <a:rPr lang="en-US" sz="900" dirty="0">
                <a:effectLst/>
                <a:latin typeface="Calibri" panose="020F0502020204030204" pitchFamily="34" charset="0"/>
                <a:ea typeface="Calibri" panose="020F0502020204030204" pitchFamily="34" charset="0"/>
                <a:cs typeface="Calibri" panose="020F0502020204030204" pitchFamily="34" charset="0"/>
              </a:rPr>
              <a:t>, and P. McDonnell, "Reducing risky interactions: Identifying barriers to the successful management of human-wildlife conflict in an urban parkland," People and Nature, vol. 4, no. 4, pp. 918-930, August 2022.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[13] C. González-Crespo, B. Martínez-López, C. </a:t>
            </a:r>
            <a:r>
              <a:rPr lang="en-US" sz="900" dirty="0" err="1">
                <a:effectLst/>
                <a:latin typeface="Calibri" panose="020F0502020204030204" pitchFamily="34" charset="0"/>
                <a:ea typeface="Calibri" panose="020F0502020204030204" pitchFamily="34" charset="0"/>
                <a:cs typeface="Calibri" panose="020F0502020204030204" pitchFamily="34" charset="0"/>
              </a:rPr>
              <a:t>Conejero</a:t>
            </a:r>
            <a:r>
              <a:rPr lang="en-US" sz="900" dirty="0">
                <a:effectLst/>
                <a:latin typeface="Calibri" panose="020F0502020204030204" pitchFamily="34" charset="0"/>
                <a:ea typeface="Calibri" panose="020F0502020204030204" pitchFamily="34" charset="0"/>
                <a:cs typeface="Calibri" panose="020F0502020204030204" pitchFamily="34" charset="0"/>
              </a:rPr>
              <a:t>, R. Castillo-Contreras, E. Serrano, J. M. López-Martín, S. </a:t>
            </a:r>
            <a:r>
              <a:rPr lang="en-US" sz="900" dirty="0" err="1">
                <a:effectLst/>
                <a:latin typeface="Calibri" panose="020F0502020204030204" pitchFamily="34" charset="0"/>
                <a:ea typeface="Calibri" panose="020F0502020204030204" pitchFamily="34" charset="0"/>
                <a:cs typeface="Calibri" panose="020F0502020204030204" pitchFamily="34" charset="0"/>
              </a:rPr>
              <a:t>Lavín</a:t>
            </a:r>
            <a:r>
              <a:rPr lang="en-US" sz="900" dirty="0">
                <a:effectLst/>
                <a:latin typeface="Calibri" panose="020F0502020204030204" pitchFamily="34" charset="0"/>
                <a:ea typeface="Calibri" panose="020F0502020204030204" pitchFamily="34" charset="0"/>
                <a:cs typeface="Calibri" panose="020F0502020204030204" pitchFamily="34" charset="0"/>
              </a:rPr>
              <a:t>, and J. R. López-Olvera, "Predicting human-wildlife interaction in urban environments through agent-based models," Landscape and Urban Planning, vol. 240, no. 104878, December 2023.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[14] F. Takeda, "Generation method of the trigger signal for the automatic capture system to the harmful animals with intelligent image processing," in Distributed Computing and Artificial Intelligence: Proc. of the 11th Int. Conf. on Advances in Intelligent Systems and Computing, DCAI 2014, 4-6 June 2014, Salamanca, Spain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[15] International Business Times, “A look at the Xbox One Kinect: What it does and what the Xbox One can do without it,” International Business Times, Nov. 25, 2013.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[16] International Business Times, “Xbox One: What’s up for developers, gamers and the Kinect,” International Business Times, Jun. 19, 2014.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[17] J. </a:t>
            </a:r>
            <a:r>
              <a:rPr lang="en-US" sz="900" dirty="0" err="1">
                <a:effectLst/>
                <a:latin typeface="Calibri" panose="020F0502020204030204" pitchFamily="34" charset="0"/>
                <a:ea typeface="Calibri" panose="020F0502020204030204" pitchFamily="34" charset="0"/>
                <a:cs typeface="Calibri" panose="020F0502020204030204" pitchFamily="34" charset="0"/>
              </a:rPr>
              <a:t>Wevers</a:t>
            </a:r>
            <a:r>
              <a:rPr lang="en-US" sz="900" dirty="0">
                <a:effectLst/>
                <a:latin typeface="Calibri" panose="020F0502020204030204" pitchFamily="34" charset="0"/>
                <a:ea typeface="Calibri" panose="020F0502020204030204" pitchFamily="34" charset="0"/>
                <a:cs typeface="Calibri" panose="020F0502020204030204" pitchFamily="34" charset="0"/>
              </a:rPr>
              <a:t>, J. </a:t>
            </a:r>
            <a:r>
              <a:rPr lang="en-US" sz="900" dirty="0" err="1">
                <a:effectLst/>
                <a:latin typeface="Calibri" panose="020F0502020204030204" pitchFamily="34" charset="0"/>
                <a:ea typeface="Calibri" panose="020F0502020204030204" pitchFamily="34" charset="0"/>
                <a:cs typeface="Calibri" panose="020F0502020204030204" pitchFamily="34" charset="0"/>
              </a:rPr>
              <a:t>Fattebert</a:t>
            </a:r>
            <a:r>
              <a:rPr lang="en-US" sz="900" dirty="0">
                <a:effectLst/>
                <a:latin typeface="Calibri" panose="020F0502020204030204" pitchFamily="34" charset="0"/>
                <a:ea typeface="Calibri" panose="020F0502020204030204" pitchFamily="34" charset="0"/>
                <a:cs typeface="Calibri" panose="020F0502020204030204" pitchFamily="34" charset="0"/>
              </a:rPr>
              <a:t>, J. </a:t>
            </a:r>
            <a:r>
              <a:rPr lang="en-US" sz="900" dirty="0" err="1">
                <a:effectLst/>
                <a:latin typeface="Calibri" panose="020F0502020204030204" pitchFamily="34" charset="0"/>
                <a:ea typeface="Calibri" panose="020F0502020204030204" pitchFamily="34" charset="0"/>
                <a:cs typeface="Calibri" panose="020F0502020204030204" pitchFamily="34" charset="0"/>
              </a:rPr>
              <a:t>Casaer</a:t>
            </a:r>
            <a:r>
              <a:rPr lang="en-US" sz="900" dirty="0">
                <a:effectLst/>
                <a:latin typeface="Calibri" panose="020F0502020204030204" pitchFamily="34" charset="0"/>
                <a:ea typeface="Calibri" panose="020F0502020204030204" pitchFamily="34" charset="0"/>
                <a:cs typeface="Calibri" panose="020F0502020204030204" pitchFamily="34" charset="0"/>
              </a:rPr>
              <a:t>, T. Artois, and N. </a:t>
            </a:r>
            <a:r>
              <a:rPr lang="en-US" sz="900" dirty="0" err="1">
                <a:effectLst/>
                <a:latin typeface="Calibri" panose="020F0502020204030204" pitchFamily="34" charset="0"/>
                <a:ea typeface="Calibri" panose="020F0502020204030204" pitchFamily="34" charset="0"/>
                <a:cs typeface="Calibri" panose="020F0502020204030204" pitchFamily="34" charset="0"/>
              </a:rPr>
              <a:t>Beenaerts</a:t>
            </a:r>
            <a:r>
              <a:rPr lang="en-US" sz="900" dirty="0">
                <a:effectLst/>
                <a:latin typeface="Calibri" panose="020F0502020204030204" pitchFamily="34" charset="0"/>
                <a:ea typeface="Calibri" panose="020F0502020204030204" pitchFamily="34" charset="0"/>
                <a:cs typeface="Calibri" panose="020F0502020204030204" pitchFamily="34" charset="0"/>
              </a:rPr>
              <a:t>, "Trading fear for food in the Anthropocene: How ungulates cope with human disturbance in a multi-use, suburban ecosystem," Science of the Total Environment, vol. 741, no. 140369, November 2020.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[18] S. Rajkumar, A. Hariharan, S. Girish, and M. </a:t>
            </a:r>
            <a:r>
              <a:rPr lang="en-US" sz="900" dirty="0" err="1">
                <a:effectLst/>
                <a:latin typeface="Calibri" panose="020F0502020204030204" pitchFamily="34" charset="0"/>
                <a:ea typeface="Calibri" panose="020F0502020204030204" pitchFamily="34" charset="0"/>
                <a:cs typeface="Calibri" panose="020F0502020204030204" pitchFamily="34" charset="0"/>
              </a:rPr>
              <a:t>Arulmurugan</a:t>
            </a:r>
            <a:r>
              <a:rPr lang="en-US" sz="900" dirty="0">
                <a:effectLst/>
                <a:latin typeface="Calibri" panose="020F0502020204030204" pitchFamily="34" charset="0"/>
                <a:ea typeface="Calibri" panose="020F0502020204030204" pitchFamily="34" charset="0"/>
                <a:cs typeface="Calibri" panose="020F0502020204030204" pitchFamily="34" charset="0"/>
              </a:rPr>
              <a:t>, “An efficient vehicle detection and shadow removal using Gaussian mixture models with blob analysis for machine vision application,” SN Computer Science, vol. 4, no. 5, pp. 450-460, September 2023.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[19] T. </a:t>
            </a:r>
            <a:r>
              <a:rPr lang="en-US" sz="900" dirty="0" err="1">
                <a:effectLst/>
                <a:latin typeface="Calibri" panose="020F0502020204030204" pitchFamily="34" charset="0"/>
                <a:ea typeface="Calibri" panose="020F0502020204030204" pitchFamily="34" charset="0"/>
                <a:cs typeface="Calibri" panose="020F0502020204030204" pitchFamily="34" charset="0"/>
              </a:rPr>
              <a:t>Kušta</a:t>
            </a:r>
            <a:r>
              <a:rPr lang="en-US" sz="900" dirty="0">
                <a:effectLst/>
                <a:latin typeface="Calibri" panose="020F0502020204030204" pitchFamily="34" charset="0"/>
                <a:ea typeface="Calibri" panose="020F0502020204030204" pitchFamily="34" charset="0"/>
                <a:cs typeface="Calibri" panose="020F0502020204030204" pitchFamily="34" charset="0"/>
              </a:rPr>
              <a:t>, Z. </a:t>
            </a:r>
            <a:r>
              <a:rPr lang="en-US" sz="900" dirty="0" err="1">
                <a:effectLst/>
                <a:latin typeface="Calibri" panose="020F0502020204030204" pitchFamily="34" charset="0"/>
                <a:ea typeface="Calibri" panose="020F0502020204030204" pitchFamily="34" charset="0"/>
                <a:cs typeface="Calibri" panose="020F0502020204030204" pitchFamily="34" charset="0"/>
              </a:rPr>
              <a:t>Keken</a:t>
            </a:r>
            <a:r>
              <a:rPr lang="en-US" sz="900" dirty="0">
                <a:effectLst/>
                <a:latin typeface="Calibri" panose="020F0502020204030204" pitchFamily="34" charset="0"/>
                <a:ea typeface="Calibri" panose="020F0502020204030204" pitchFamily="34" charset="0"/>
                <a:cs typeface="Calibri" panose="020F0502020204030204" pitchFamily="34" charset="0"/>
              </a:rPr>
              <a:t>, M. </a:t>
            </a:r>
            <a:r>
              <a:rPr lang="en-US" sz="900" dirty="0" err="1">
                <a:effectLst/>
                <a:latin typeface="Calibri" panose="020F0502020204030204" pitchFamily="34" charset="0"/>
                <a:ea typeface="Calibri" panose="020F0502020204030204" pitchFamily="34" charset="0"/>
                <a:cs typeface="Calibri" panose="020F0502020204030204" pitchFamily="34" charset="0"/>
              </a:rPr>
              <a:t>Ježek</a:t>
            </a:r>
            <a:r>
              <a:rPr lang="en-US" sz="900" dirty="0">
                <a:effectLst/>
                <a:latin typeface="Calibri" panose="020F0502020204030204" pitchFamily="34" charset="0"/>
                <a:ea typeface="Calibri" panose="020F0502020204030204" pitchFamily="34" charset="0"/>
                <a:cs typeface="Calibri" panose="020F0502020204030204" pitchFamily="34" charset="0"/>
              </a:rPr>
              <a:t>, and Z. </a:t>
            </a:r>
            <a:r>
              <a:rPr lang="en-US" sz="900" dirty="0" err="1">
                <a:effectLst/>
                <a:latin typeface="Calibri" panose="020F0502020204030204" pitchFamily="34" charset="0"/>
                <a:ea typeface="Calibri" panose="020F0502020204030204" pitchFamily="34" charset="0"/>
                <a:cs typeface="Calibri" panose="020F0502020204030204" pitchFamily="34" charset="0"/>
              </a:rPr>
              <a:t>Kůta</a:t>
            </a:r>
            <a:r>
              <a:rPr lang="en-US" sz="900" dirty="0">
                <a:effectLst/>
                <a:latin typeface="Calibri" panose="020F0502020204030204" pitchFamily="34" charset="0"/>
                <a:ea typeface="Calibri" panose="020F0502020204030204" pitchFamily="34" charset="0"/>
                <a:cs typeface="Calibri" panose="020F0502020204030204" pitchFamily="34" charset="0"/>
              </a:rPr>
              <a:t>, "Effectiveness and costs of odor repellents in wildlife-vehicle collisions: A case study in Central Bohemia, Czech Republic," Transportation Research Part D: Transport and Environment, vol. 38, pp. 1-5, July 2015.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[20] M. </a:t>
            </a:r>
            <a:r>
              <a:rPr lang="en-US" sz="900" dirty="0" err="1">
                <a:effectLst/>
                <a:latin typeface="Calibri" panose="020F0502020204030204" pitchFamily="34" charset="0"/>
                <a:ea typeface="Calibri" panose="020F0502020204030204" pitchFamily="34" charset="0"/>
                <a:cs typeface="Calibri" panose="020F0502020204030204" pitchFamily="34" charset="0"/>
              </a:rPr>
              <a:t>Bíl</a:t>
            </a:r>
            <a:r>
              <a:rPr lang="en-US" sz="900" dirty="0">
                <a:effectLst/>
                <a:latin typeface="Calibri" panose="020F0502020204030204" pitchFamily="34" charset="0"/>
                <a:ea typeface="Calibri" panose="020F0502020204030204" pitchFamily="34" charset="0"/>
                <a:cs typeface="Calibri" panose="020F0502020204030204" pitchFamily="34" charset="0"/>
              </a:rPr>
              <a:t>, R. </a:t>
            </a:r>
            <a:r>
              <a:rPr lang="en-US" sz="900" dirty="0" err="1">
                <a:effectLst/>
                <a:latin typeface="Calibri" panose="020F0502020204030204" pitchFamily="34" charset="0"/>
                <a:ea typeface="Calibri" panose="020F0502020204030204" pitchFamily="34" charset="0"/>
                <a:cs typeface="Calibri" panose="020F0502020204030204" pitchFamily="34" charset="0"/>
              </a:rPr>
              <a:t>Andrášik</a:t>
            </a:r>
            <a:r>
              <a:rPr lang="en-US" sz="900" dirty="0">
                <a:effectLst/>
                <a:latin typeface="Calibri" panose="020F0502020204030204" pitchFamily="34" charset="0"/>
                <a:ea typeface="Calibri" panose="020F0502020204030204" pitchFamily="34" charset="0"/>
                <a:cs typeface="Calibri" panose="020F0502020204030204" pitchFamily="34" charset="0"/>
              </a:rPr>
              <a:t>, T. </a:t>
            </a:r>
            <a:r>
              <a:rPr lang="en-US" sz="900" dirty="0" err="1">
                <a:effectLst/>
                <a:latin typeface="Calibri" panose="020F0502020204030204" pitchFamily="34" charset="0"/>
                <a:ea typeface="Calibri" panose="020F0502020204030204" pitchFamily="34" charset="0"/>
                <a:cs typeface="Calibri" panose="020F0502020204030204" pitchFamily="34" charset="0"/>
              </a:rPr>
              <a:t>Bartonička</a:t>
            </a:r>
            <a:r>
              <a:rPr lang="en-US" sz="900" dirty="0">
                <a:effectLst/>
                <a:latin typeface="Calibri" panose="020F0502020204030204" pitchFamily="34" charset="0"/>
                <a:ea typeface="Calibri" panose="020F0502020204030204" pitchFamily="34" charset="0"/>
                <a:cs typeface="Calibri" panose="020F0502020204030204" pitchFamily="34" charset="0"/>
              </a:rPr>
              <a:t>, Z. </a:t>
            </a:r>
            <a:r>
              <a:rPr lang="en-US" sz="900" dirty="0" err="1">
                <a:effectLst/>
                <a:latin typeface="Calibri" panose="020F0502020204030204" pitchFamily="34" charset="0"/>
                <a:ea typeface="Calibri" panose="020F0502020204030204" pitchFamily="34" charset="0"/>
                <a:cs typeface="Calibri" panose="020F0502020204030204" pitchFamily="34" charset="0"/>
              </a:rPr>
              <a:t>Křivánková</a:t>
            </a:r>
            <a:r>
              <a:rPr lang="en-US" sz="900" dirty="0">
                <a:effectLst/>
                <a:latin typeface="Calibri" panose="020F0502020204030204" pitchFamily="34" charset="0"/>
                <a:ea typeface="Calibri" panose="020F0502020204030204" pitchFamily="34" charset="0"/>
                <a:cs typeface="Calibri" panose="020F0502020204030204" pitchFamily="34" charset="0"/>
              </a:rPr>
              <a:t>, and J. </a:t>
            </a:r>
            <a:r>
              <a:rPr lang="en-US" sz="900" dirty="0" err="1">
                <a:effectLst/>
                <a:latin typeface="Calibri" panose="020F0502020204030204" pitchFamily="34" charset="0"/>
                <a:ea typeface="Calibri" panose="020F0502020204030204" pitchFamily="34" charset="0"/>
                <a:cs typeface="Calibri" panose="020F0502020204030204" pitchFamily="34" charset="0"/>
              </a:rPr>
              <a:t>Sedoník</a:t>
            </a:r>
            <a:r>
              <a:rPr lang="en-US" sz="900" dirty="0">
                <a:effectLst/>
                <a:latin typeface="Calibri" panose="020F0502020204030204" pitchFamily="34" charset="0"/>
                <a:ea typeface="Calibri" panose="020F0502020204030204" pitchFamily="34" charset="0"/>
                <a:cs typeface="Calibri" panose="020F0502020204030204" pitchFamily="34" charset="0"/>
              </a:rPr>
              <a:t>, "An evaluation of odor repellent effectiveness in the prevention of wildlife-vehicle collisions," Journal of Environmental Management, vol. 205, pp. 209-214, January 2018.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4910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768626" y="328641"/>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65</a:t>
            </a:fld>
            <a:endParaRPr lang="en-US"/>
          </a:p>
        </p:txBody>
      </p:sp>
      <p:sp>
        <p:nvSpPr>
          <p:cNvPr id="3" name="TextBox 2">
            <a:extLst>
              <a:ext uri="{FF2B5EF4-FFF2-40B4-BE49-F238E27FC236}">
                <a16:creationId xmlns:a16="http://schemas.microsoft.com/office/drawing/2014/main" id="{DF35B8CE-672A-76FF-77BC-323A48CA8F67}"/>
              </a:ext>
            </a:extLst>
          </p:cNvPr>
          <p:cNvSpPr txBox="1"/>
          <p:nvPr/>
        </p:nvSpPr>
        <p:spPr>
          <a:xfrm>
            <a:off x="768626" y="1295236"/>
            <a:ext cx="10702938" cy="5379999"/>
          </a:xfrm>
          <a:prstGeom prst="rect">
            <a:avLst/>
          </a:prstGeom>
          <a:noFill/>
        </p:spPr>
        <p:txBody>
          <a:bodyPr wrap="square" rtlCol="0">
            <a:spAutoFit/>
          </a:bodyPr>
          <a:lstStyle/>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[21] S. M. </a:t>
            </a:r>
            <a:r>
              <a:rPr lang="en-US" sz="900" dirty="0" err="1">
                <a:effectLst/>
                <a:latin typeface="Calibri" panose="020F0502020204030204" pitchFamily="34" charset="0"/>
                <a:ea typeface="Calibri" panose="020F0502020204030204" pitchFamily="34" charset="0"/>
                <a:cs typeface="Calibri" panose="020F0502020204030204" pitchFamily="34" charset="0"/>
              </a:rPr>
              <a:t>Enosh</a:t>
            </a:r>
            <a:r>
              <a:rPr lang="en-US" sz="900" dirty="0">
                <a:effectLst/>
                <a:latin typeface="Calibri" panose="020F0502020204030204" pitchFamily="34" charset="0"/>
                <a:ea typeface="Calibri" panose="020F0502020204030204" pitchFamily="34" charset="0"/>
                <a:cs typeface="Calibri" panose="020F0502020204030204" pitchFamily="34" charset="0"/>
              </a:rPr>
              <a:t> and N. S. George, "An efficient implementation of protocol operation control unit of </a:t>
            </a:r>
            <a:r>
              <a:rPr lang="en-US" sz="900" dirty="0" err="1">
                <a:effectLst/>
                <a:latin typeface="Calibri" panose="020F0502020204030204" pitchFamily="34" charset="0"/>
                <a:ea typeface="Calibri" panose="020F0502020204030204" pitchFamily="34" charset="0"/>
                <a:cs typeface="Calibri" panose="020F0502020204030204" pitchFamily="34" charset="0"/>
              </a:rPr>
              <a:t>FlexRay</a:t>
            </a:r>
            <a:r>
              <a:rPr lang="en-US" sz="900" dirty="0">
                <a:effectLst/>
                <a:latin typeface="Calibri" panose="020F0502020204030204" pitchFamily="34" charset="0"/>
                <a:ea typeface="Calibri" panose="020F0502020204030204" pitchFamily="34" charset="0"/>
                <a:cs typeface="Calibri" panose="020F0502020204030204" pitchFamily="34" charset="0"/>
              </a:rPr>
              <a:t> communication controller," in Proc. of the 2014 1st Int. Conf. on Computational Systems and Communications (ICCSC), 17-18 December 2014, Trivandrum,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[22] Schlageter and D. Haag-</a:t>
            </a:r>
            <a:r>
              <a:rPr lang="en-US" sz="900" dirty="0" err="1">
                <a:effectLst/>
                <a:latin typeface="Calibri" panose="020F0502020204030204" pitchFamily="34" charset="0"/>
                <a:ea typeface="Calibri" panose="020F0502020204030204" pitchFamily="34" charset="0"/>
                <a:cs typeface="Calibri" panose="020F0502020204030204" pitchFamily="34" charset="0"/>
              </a:rPr>
              <a:t>Wackernagel</a:t>
            </a:r>
            <a:r>
              <a:rPr lang="en-US" sz="900" dirty="0">
                <a:effectLst/>
                <a:latin typeface="Calibri" panose="020F0502020204030204" pitchFamily="34" charset="0"/>
                <a:ea typeface="Calibri" panose="020F0502020204030204" pitchFamily="34" charset="0"/>
                <a:cs typeface="Calibri" panose="020F0502020204030204" pitchFamily="34" charset="0"/>
              </a:rPr>
              <a:t>, "Evaluation of an odor repellent for protecting crops from wild boar damage," Journal of Pest Science, vol. 85, no. 2, pp. 209-215, June 2012. [Online]. Available: Springer Nature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www.springernature.com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gp</a:t>
            </a:r>
            <a:r>
              <a:rPr lang="en-US" sz="900" dirty="0">
                <a:effectLst/>
                <a:latin typeface="Calibri" panose="020F0502020204030204" pitchFamily="34" charset="0"/>
                <a:ea typeface="Calibri" panose="020F0502020204030204" pitchFamily="34" charset="0"/>
                <a:cs typeface="Calibri" panose="020F0502020204030204" pitchFamily="34" charset="0"/>
              </a:rPr>
              <a:t>/products/journals.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[23] S. Giordano, I. </a:t>
            </a:r>
            <a:r>
              <a:rPr lang="en-US" sz="900" dirty="0" err="1">
                <a:effectLst/>
                <a:latin typeface="Calibri" panose="020F0502020204030204" pitchFamily="34" charset="0"/>
                <a:ea typeface="Calibri" panose="020F0502020204030204" pitchFamily="34" charset="0"/>
                <a:cs typeface="Calibri" panose="020F0502020204030204" pitchFamily="34" charset="0"/>
              </a:rPr>
              <a:t>Seitanidis</a:t>
            </a:r>
            <a:r>
              <a:rPr lang="en-US" sz="900" dirty="0">
                <a:effectLst/>
                <a:latin typeface="Calibri" panose="020F0502020204030204" pitchFamily="34" charset="0"/>
                <a:ea typeface="Calibri" panose="020F0502020204030204" pitchFamily="34" charset="0"/>
                <a:cs typeface="Calibri" panose="020F0502020204030204" pitchFamily="34" charset="0"/>
              </a:rPr>
              <a:t>, M. </a:t>
            </a:r>
            <a:r>
              <a:rPr lang="en-US" sz="900" dirty="0" err="1">
                <a:effectLst/>
                <a:latin typeface="Calibri" panose="020F0502020204030204" pitchFamily="34" charset="0"/>
                <a:ea typeface="Calibri" panose="020F0502020204030204" pitchFamily="34" charset="0"/>
                <a:cs typeface="Calibri" panose="020F0502020204030204" pitchFamily="34" charset="0"/>
              </a:rPr>
              <a:t>Ojo</a:t>
            </a:r>
            <a:r>
              <a:rPr lang="en-US" sz="900" dirty="0">
                <a:effectLst/>
                <a:latin typeface="Calibri" panose="020F0502020204030204" pitchFamily="34" charset="0"/>
                <a:ea typeface="Calibri" panose="020F0502020204030204" pitchFamily="34" charset="0"/>
                <a:cs typeface="Calibri" panose="020F0502020204030204" pitchFamily="34" charset="0"/>
              </a:rPr>
              <a:t>, D. </a:t>
            </a:r>
            <a:r>
              <a:rPr lang="en-US" sz="900" dirty="0" err="1">
                <a:effectLst/>
                <a:latin typeface="Calibri" panose="020F0502020204030204" pitchFamily="34" charset="0"/>
                <a:ea typeface="Calibri" panose="020F0502020204030204" pitchFamily="34" charset="0"/>
                <a:cs typeface="Calibri" panose="020F0502020204030204" pitchFamily="34" charset="0"/>
              </a:rPr>
              <a:t>Adami</a:t>
            </a:r>
            <a:r>
              <a:rPr lang="en-US" sz="900" dirty="0">
                <a:effectLst/>
                <a:latin typeface="Calibri" panose="020F0502020204030204" pitchFamily="34" charset="0"/>
                <a:ea typeface="Calibri" panose="020F0502020204030204" pitchFamily="34" charset="0"/>
                <a:cs typeface="Calibri" panose="020F0502020204030204" pitchFamily="34" charset="0"/>
              </a:rPr>
              <a:t>, and F. </a:t>
            </a:r>
            <a:r>
              <a:rPr lang="en-US" sz="900" dirty="0" err="1">
                <a:effectLst/>
                <a:latin typeface="Calibri" panose="020F0502020204030204" pitchFamily="34" charset="0"/>
                <a:ea typeface="Calibri" panose="020F0502020204030204" pitchFamily="34" charset="0"/>
                <a:cs typeface="Calibri" panose="020F0502020204030204" pitchFamily="34" charset="0"/>
              </a:rPr>
              <a:t>Vignoli</a:t>
            </a:r>
            <a:r>
              <a:rPr lang="en-US" sz="900" dirty="0">
                <a:effectLst/>
                <a:latin typeface="Calibri" panose="020F0502020204030204" pitchFamily="34" charset="0"/>
                <a:ea typeface="Calibri" panose="020F0502020204030204" pitchFamily="34" charset="0"/>
                <a:cs typeface="Calibri" panose="020F0502020204030204" pitchFamily="34" charset="0"/>
              </a:rPr>
              <a:t>, "IoT solutions for crop protection against wild animal attacks," in Proc. of the 2018 IEEE Int. Conf. on Environmental Engineering (EE), 12-14 March 2018, Milan, Italy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 </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[24] D. </a:t>
            </a:r>
            <a:r>
              <a:rPr lang="en-US" sz="900" dirty="0" err="1">
                <a:effectLst/>
                <a:latin typeface="Calibri" panose="020F0502020204030204" pitchFamily="34" charset="0"/>
                <a:ea typeface="Calibri" panose="020F0502020204030204" pitchFamily="34" charset="0"/>
                <a:cs typeface="Calibri" panose="020F0502020204030204" pitchFamily="34" charset="0"/>
              </a:rPr>
              <a:t>Ranparia</a:t>
            </a:r>
            <a:r>
              <a:rPr lang="en-US" sz="900" dirty="0">
                <a:effectLst/>
                <a:latin typeface="Calibri" panose="020F0502020204030204" pitchFamily="34" charset="0"/>
                <a:ea typeface="Calibri" panose="020F0502020204030204" pitchFamily="34" charset="0"/>
                <a:cs typeface="Calibri" panose="020F0502020204030204" pitchFamily="34" charset="0"/>
              </a:rPr>
              <a:t>, G. Singh, A. Rattan, H. Singh, and N. </a:t>
            </a:r>
            <a:r>
              <a:rPr lang="en-US" sz="900" dirty="0" err="1">
                <a:effectLst/>
                <a:latin typeface="Calibri" panose="020F0502020204030204" pitchFamily="34" charset="0"/>
                <a:ea typeface="Calibri" panose="020F0502020204030204" pitchFamily="34" charset="0"/>
                <a:cs typeface="Calibri" panose="020F0502020204030204" pitchFamily="34" charset="0"/>
              </a:rPr>
              <a:t>Auluck</a:t>
            </a:r>
            <a:r>
              <a:rPr lang="en-US" sz="900" dirty="0">
                <a:effectLst/>
                <a:latin typeface="Calibri" panose="020F0502020204030204" pitchFamily="34" charset="0"/>
                <a:ea typeface="Calibri" panose="020F0502020204030204" pitchFamily="34" charset="0"/>
                <a:cs typeface="Calibri" panose="020F0502020204030204" pitchFamily="34" charset="0"/>
              </a:rPr>
              <a:t>, "Machine learning-based acoustic repellent system for protecting crops against wild animal attacks," in Proc. of the 2020 IEEE 15th Int. Conf. on Industrial and Information Systems (ICIIS), 26-28 November 2020, Rupnagar,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[25] M. </a:t>
            </a:r>
            <a:r>
              <a:rPr lang="en-US" sz="900" dirty="0" err="1">
                <a:effectLst/>
                <a:latin typeface="Calibri" panose="020F0502020204030204" pitchFamily="34" charset="0"/>
                <a:ea typeface="Calibri" panose="020F0502020204030204" pitchFamily="34" charset="0"/>
                <a:cs typeface="Calibri" panose="020F0502020204030204" pitchFamily="34" charset="0"/>
              </a:rPr>
              <a:t>Dubovečak</a:t>
            </a:r>
            <a:r>
              <a:rPr lang="en-US" sz="900" dirty="0">
                <a:effectLst/>
                <a:latin typeface="Calibri" panose="020F0502020204030204" pitchFamily="34" charset="0"/>
                <a:ea typeface="Calibri" panose="020F0502020204030204" pitchFamily="34" charset="0"/>
                <a:cs typeface="Calibri" panose="020F0502020204030204" pitchFamily="34" charset="0"/>
              </a:rPr>
              <a:t>, E. </a:t>
            </a:r>
            <a:r>
              <a:rPr lang="en-US" sz="900" dirty="0" err="1">
                <a:effectLst/>
                <a:latin typeface="Calibri" panose="020F0502020204030204" pitchFamily="34" charset="0"/>
                <a:ea typeface="Calibri" panose="020F0502020204030204" pitchFamily="34" charset="0"/>
                <a:cs typeface="Calibri" panose="020F0502020204030204" pitchFamily="34" charset="0"/>
              </a:rPr>
              <a:t>Dumić</a:t>
            </a:r>
            <a:r>
              <a:rPr lang="en-US" sz="900" dirty="0">
                <a:effectLst/>
                <a:latin typeface="Calibri" panose="020F0502020204030204" pitchFamily="34" charset="0"/>
                <a:ea typeface="Calibri" panose="020F0502020204030204" pitchFamily="34" charset="0"/>
                <a:cs typeface="Calibri" panose="020F0502020204030204" pitchFamily="34" charset="0"/>
              </a:rPr>
              <a:t>, and A. </a:t>
            </a:r>
            <a:r>
              <a:rPr lang="en-US" sz="900" dirty="0" err="1">
                <a:effectLst/>
                <a:latin typeface="Calibri" panose="020F0502020204030204" pitchFamily="34" charset="0"/>
                <a:ea typeface="Calibri" panose="020F0502020204030204" pitchFamily="34" charset="0"/>
                <a:cs typeface="Calibri" panose="020F0502020204030204" pitchFamily="34" charset="0"/>
              </a:rPr>
              <a:t>Bernik</a:t>
            </a:r>
            <a:r>
              <a:rPr lang="en-US" sz="900" dirty="0">
                <a:effectLst/>
                <a:latin typeface="Calibri" panose="020F0502020204030204" pitchFamily="34" charset="0"/>
                <a:ea typeface="Calibri" panose="020F0502020204030204" pitchFamily="34" charset="0"/>
                <a:cs typeface="Calibri" panose="020F0502020204030204" pitchFamily="34" charset="0"/>
              </a:rPr>
              <a:t>, “Face detection and recognition using Raspberry PI Computer,” Technical Journal / </a:t>
            </a:r>
            <a:r>
              <a:rPr lang="en-US" sz="900" dirty="0" err="1">
                <a:effectLst/>
                <a:latin typeface="Calibri" panose="020F0502020204030204" pitchFamily="34" charset="0"/>
                <a:ea typeface="Calibri" panose="020F0502020204030204" pitchFamily="34" charset="0"/>
                <a:cs typeface="Calibri" panose="020F0502020204030204" pitchFamily="34" charset="0"/>
              </a:rPr>
              <a:t>Tehnicki</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Glasnik</a:t>
            </a:r>
            <a:r>
              <a:rPr lang="en-US" sz="900" dirty="0">
                <a:effectLst/>
                <a:latin typeface="Calibri" panose="020F0502020204030204" pitchFamily="34" charset="0"/>
                <a:ea typeface="Calibri" panose="020F0502020204030204" pitchFamily="34" charset="0"/>
                <a:cs typeface="Calibri" panose="020F0502020204030204" pitchFamily="34" charset="0"/>
              </a:rPr>
              <a:t>, vol. 17, no. 3, pp. 346-352, September 2023. [Online]. Available: The Belt and Road Initiative Reference Source,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/products/research-databases/belt-and-road-initiative-reference-source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[26] G. Singh, I. Gupta, J. Singh, and N. Kaur, “Face recognition using open-source computer vision library (OpenCV) with Python,” in Proc. of the 2022 10th Int. Conf. on Reliability, Infocom Technologies and Optimization (Trends and Future Directions) (ICRITO), 13-14 October 2022, Noida,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[27] A. Pradeep, M. </a:t>
            </a:r>
            <a:r>
              <a:rPr lang="en-US" sz="900" dirty="0" err="1">
                <a:effectLst/>
                <a:latin typeface="Calibri" panose="020F0502020204030204" pitchFamily="34" charset="0"/>
                <a:ea typeface="Calibri" panose="020F0502020204030204" pitchFamily="34" charset="0"/>
                <a:cs typeface="Calibri" panose="020F0502020204030204" pitchFamily="34" charset="0"/>
              </a:rPr>
              <a:t>Asrorov</a:t>
            </a:r>
            <a:r>
              <a:rPr lang="en-US" sz="900" dirty="0">
                <a:effectLst/>
                <a:latin typeface="Calibri" panose="020F0502020204030204" pitchFamily="34" charset="0"/>
                <a:ea typeface="Calibri" panose="020F0502020204030204" pitchFamily="34" charset="0"/>
                <a:cs typeface="Calibri" panose="020F0502020204030204" pitchFamily="34" charset="0"/>
              </a:rPr>
              <a:t>, and M. </a:t>
            </a:r>
            <a:r>
              <a:rPr lang="en-US" sz="900" dirty="0" err="1">
                <a:effectLst/>
                <a:latin typeface="Calibri" panose="020F0502020204030204" pitchFamily="34" charset="0"/>
                <a:ea typeface="Calibri" panose="020F0502020204030204" pitchFamily="34" charset="0"/>
                <a:cs typeface="Calibri" panose="020F0502020204030204" pitchFamily="34" charset="0"/>
              </a:rPr>
              <a:t>Quronboyeva</a:t>
            </a:r>
            <a:r>
              <a:rPr lang="en-US" sz="900" dirty="0">
                <a:effectLst/>
                <a:latin typeface="Calibri" panose="020F0502020204030204" pitchFamily="34" charset="0"/>
                <a:ea typeface="Calibri" panose="020F0502020204030204" pitchFamily="34" charset="0"/>
                <a:cs typeface="Calibri" panose="020F0502020204030204" pitchFamily="34" charset="0"/>
              </a:rPr>
              <a:t>, “Advancement of sign language recognition through technology using Python and OpenCV,” in Proc. of the 2023 7th Int. Multi-Topic ICT Conf. (IMTIC), 10-12 May 2023, Jamshoro, Pakistan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[28] A. Shrivastava, M. </a:t>
            </a:r>
            <a:r>
              <a:rPr lang="en-US" sz="900" dirty="0" err="1">
                <a:effectLst/>
                <a:latin typeface="Calibri" panose="020F0502020204030204" pitchFamily="34" charset="0"/>
                <a:ea typeface="Calibri" panose="020F0502020204030204" pitchFamily="34" charset="0"/>
                <a:cs typeface="Calibri" panose="020F0502020204030204" pitchFamily="34" charset="0"/>
              </a:rPr>
              <a:t>Chakkaravathy</a:t>
            </a:r>
            <a:r>
              <a:rPr lang="en-US" sz="900" dirty="0">
                <a:effectLst/>
                <a:latin typeface="Calibri" panose="020F0502020204030204" pitchFamily="34" charset="0"/>
                <a:ea typeface="Calibri" panose="020F0502020204030204" pitchFamily="34" charset="0"/>
                <a:cs typeface="Calibri" panose="020F0502020204030204" pitchFamily="34" charset="0"/>
              </a:rPr>
              <a:t>, and M. A. Shah, “A comprehensive analysis of machine learning techniques in biomedical image processing using convolutional neural network,” in Proc of the 2022 5th Int. Conf. on Contemporary Computing and Informatics (IC3I), 14-16 December 2022, Uttar Pradesh,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[29] P. Simard, D. Steinkraus, and J. Platt, "Best practices for convolutional neural networks applied to visual document analysis," in Proc. of the 7th Int. Conf. on Document Analysis and Recognition, 6 August 2003, Edinburgh, UK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[30] R. S. Heffner and H. E. Heffner, "Hearing in domestic pigs (Sus scrofa) and goats (Capra </a:t>
            </a:r>
            <a:r>
              <a:rPr lang="en-US" sz="900" dirty="0" err="1">
                <a:effectLst/>
                <a:latin typeface="Calibri" panose="020F0502020204030204" pitchFamily="34" charset="0"/>
                <a:ea typeface="Calibri" panose="020F0502020204030204" pitchFamily="34" charset="0"/>
                <a:cs typeface="Calibri" panose="020F0502020204030204" pitchFamily="34" charset="0"/>
              </a:rPr>
              <a:t>hircus</a:t>
            </a:r>
            <a:r>
              <a:rPr lang="en-US" sz="900" dirty="0">
                <a:effectLst/>
                <a:latin typeface="Calibri" panose="020F0502020204030204" pitchFamily="34" charset="0"/>
                <a:ea typeface="Calibri" panose="020F0502020204030204" pitchFamily="34" charset="0"/>
                <a:cs typeface="Calibri" panose="020F0502020204030204" pitchFamily="34" charset="0"/>
              </a:rPr>
              <a:t>)," Hearing Research, vol. 48, no. 3, pp. 231-240, October 1990.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7002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675601" y="69111"/>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66</a:t>
            </a:fld>
            <a:endParaRPr lang="en-US"/>
          </a:p>
        </p:txBody>
      </p:sp>
      <p:sp>
        <p:nvSpPr>
          <p:cNvPr id="7" name="TextBox 6">
            <a:extLst>
              <a:ext uri="{FF2B5EF4-FFF2-40B4-BE49-F238E27FC236}">
                <a16:creationId xmlns:a16="http://schemas.microsoft.com/office/drawing/2014/main" id="{EE2CE2FB-A8C7-71E1-0E1F-792D09022606}"/>
              </a:ext>
            </a:extLst>
          </p:cNvPr>
          <p:cNvSpPr txBox="1"/>
          <p:nvPr/>
        </p:nvSpPr>
        <p:spPr>
          <a:xfrm>
            <a:off x="675601" y="932744"/>
            <a:ext cx="10840798" cy="5795497"/>
          </a:xfrm>
          <a:prstGeom prst="rect">
            <a:avLst/>
          </a:prstGeom>
          <a:noFill/>
        </p:spPr>
        <p:txBody>
          <a:bodyPr wrap="square" rtlCol="0">
            <a:spAutoFit/>
          </a:bodyPr>
          <a:lstStyle/>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[31] H. D. Patil and N. F. Ansari, "Intrusion detection and repellent system for wild animals using artificial intelligence of things," in Proc. of the 2022 Int. Conf. on Computing, Communication and Power Technology (IC3P), 7-8 January 2022, Visakhapatnam,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[32] J. Andrews, M. </a:t>
            </a:r>
            <a:r>
              <a:rPr lang="en-US" sz="900" dirty="0" err="1">
                <a:effectLst/>
                <a:latin typeface="Calibri" panose="020F0502020204030204" pitchFamily="34" charset="0"/>
                <a:ea typeface="Calibri" panose="020F0502020204030204" pitchFamily="34" charset="0"/>
                <a:cs typeface="Calibri" panose="020F0502020204030204" pitchFamily="34" charset="0"/>
              </a:rPr>
              <a:t>Kowsika</a:t>
            </a:r>
            <a:r>
              <a:rPr lang="en-US" sz="900" dirty="0">
                <a:effectLst/>
                <a:latin typeface="Calibri" panose="020F0502020204030204" pitchFamily="34" charset="0"/>
                <a:ea typeface="Calibri" panose="020F0502020204030204" pitchFamily="34" charset="0"/>
                <a:cs typeface="Calibri" panose="020F0502020204030204" pitchFamily="34" charset="0"/>
              </a:rPr>
              <a:t>, A. Vakil, and J. Li, “A motion-induced passive infrared (PIR) sensor for stationary human occupancy detection,” in Proc. of the 2020 IEEE/ION Position, Location and Navigation Symposium (PLANS), 20-23 April 2020, Portland, USA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[33] S. Yang, H. Ge, and Q. Li, “Infrared night camouflage target detection algorithm based on improved YOLO v3,” in Proc of the 2022 IEEE 8th Int. Conf. on Computer and Communications (ICCC), 9-12 December 2022, Chengdu, China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[34] M. Sharmila F, C. K. Amal Kumar, A. Varsha D, and E. </a:t>
            </a:r>
            <a:r>
              <a:rPr lang="en-US" sz="900" dirty="0" err="1">
                <a:effectLst/>
                <a:latin typeface="Calibri" panose="020F0502020204030204" pitchFamily="34" charset="0"/>
                <a:ea typeface="Calibri" panose="020F0502020204030204" pitchFamily="34" charset="0"/>
                <a:cs typeface="Calibri" panose="020F0502020204030204" pitchFamily="34" charset="0"/>
              </a:rPr>
              <a:t>Sarayu</a:t>
            </a:r>
            <a:r>
              <a:rPr lang="en-US" sz="900" dirty="0">
                <a:effectLst/>
                <a:latin typeface="Calibri" panose="020F0502020204030204" pitchFamily="34" charset="0"/>
                <a:ea typeface="Calibri" panose="020F0502020204030204" pitchFamily="34" charset="0"/>
                <a:cs typeface="Calibri" panose="020F0502020204030204" pitchFamily="34" charset="0"/>
              </a:rPr>
              <a:t>, "Animal repellent system for smart farming using AI and edge computing," in Proc. of the 2022 8th Int. Conf. on Advanced Computing and Communication Systems (ICACCS), 25-26 March 2022, Coimbatore, India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[35] D. </a:t>
            </a:r>
            <a:r>
              <a:rPr lang="en-US" sz="900" dirty="0" err="1">
                <a:effectLst/>
                <a:latin typeface="Calibri" panose="020F0502020204030204" pitchFamily="34" charset="0"/>
                <a:ea typeface="Calibri" panose="020F0502020204030204" pitchFamily="34" charset="0"/>
                <a:cs typeface="Calibri" panose="020F0502020204030204" pitchFamily="34" charset="0"/>
              </a:rPr>
              <a:t>Carniato</a:t>
            </a:r>
            <a:r>
              <a:rPr lang="en-US" sz="900" dirty="0">
                <a:effectLst/>
                <a:latin typeface="Calibri" panose="020F0502020204030204" pitchFamily="34" charset="0"/>
                <a:ea typeface="Calibri" panose="020F0502020204030204" pitchFamily="34" charset="0"/>
                <a:cs typeface="Calibri" panose="020F0502020204030204" pitchFamily="34" charset="0"/>
              </a:rPr>
              <a:t>, J. Sereno, J. Vicente, J. A. Blanco, M. </a:t>
            </a:r>
            <a:r>
              <a:rPr lang="en-US" sz="900" dirty="0" err="1">
                <a:effectLst/>
                <a:latin typeface="Calibri" panose="020F0502020204030204" pitchFamily="34" charset="0"/>
                <a:ea typeface="Calibri" panose="020F0502020204030204" pitchFamily="34" charset="0"/>
                <a:cs typeface="Calibri" panose="020F0502020204030204" pitchFamily="34" charset="0"/>
              </a:rPr>
              <a:t>Scandura</a:t>
            </a:r>
            <a:r>
              <a:rPr lang="en-US" sz="900" dirty="0">
                <a:effectLst/>
                <a:latin typeface="Calibri" panose="020F0502020204030204" pitchFamily="34" charset="0"/>
                <a:ea typeface="Calibri" panose="020F0502020204030204" pitchFamily="34" charset="0"/>
                <a:cs typeface="Calibri" panose="020F0502020204030204" pitchFamily="34" charset="0"/>
              </a:rPr>
              <a:t>, M. </a:t>
            </a:r>
            <a:r>
              <a:rPr lang="en-US" sz="900" dirty="0" err="1">
                <a:effectLst/>
                <a:latin typeface="Calibri" panose="020F0502020204030204" pitchFamily="34" charset="0"/>
                <a:ea typeface="Calibri" panose="020F0502020204030204" pitchFamily="34" charset="0"/>
                <a:cs typeface="Calibri" panose="020F0502020204030204" pitchFamily="34" charset="0"/>
              </a:rPr>
              <a:t>Apollonio</a:t>
            </a:r>
            <a:r>
              <a:rPr lang="en-US" sz="900" dirty="0">
                <a:effectLst/>
                <a:latin typeface="Calibri" panose="020F0502020204030204" pitchFamily="34" charset="0"/>
                <a:ea typeface="Calibri" panose="020F0502020204030204" pitchFamily="34" charset="0"/>
                <a:cs typeface="Calibri" panose="020F0502020204030204" pitchFamily="34" charset="0"/>
              </a:rPr>
              <a:t>, P. Palencia, and P. Acevedo, "Implementing practical methods to estimate the population density of wild boar and other wild mammals: field trials and development of automatic identification," EFSA Supporting Publications, vol. 19, no. 9, pp. 1-48, August 2022. [Online]. Available: Academic Search Ultimate,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/products/research-databases/academic-search-ultimate.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[36] S. McLeod, “Feasibility studies for novel and complex projects: Principles synthesized through an integrative review,” Project Leadership and Society, vol. 2, December 2022.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[37] X. Wang, Z. Du, Y. Wang, J. Wang, S. Huang, Y. Wang, J. Gu, W. Deng, S. Gilmour, J. Li, and Y. Hao, "Impact and cost-effectiveness of biomedical interventions on adult Hepatitis B elimination in China: A mathematical modeling study," Journal of Epidemiology and Global Health, vol. 13, no. 3, pp. 517-527, June 2023. [Online]. Available: Springer Nature Journals,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www.springernature.com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gp</a:t>
            </a:r>
            <a:r>
              <a:rPr lang="en-US" sz="900" dirty="0">
                <a:effectLst/>
                <a:latin typeface="Calibri" panose="020F0502020204030204" pitchFamily="34" charset="0"/>
                <a:ea typeface="Calibri" panose="020F0502020204030204" pitchFamily="34" charset="0"/>
                <a:cs typeface="Calibri" panose="020F0502020204030204" pitchFamily="34" charset="0"/>
              </a:rPr>
              <a:t>/products/journals.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[38] D. W. North, "Engineering a safer world: systems thinking applied to safety," Risk Analysis, vol. 34, no. 2, pp. 391-396, February 2014. [Online]. Available: Science Citation Index Expanded, https://</a:t>
            </a:r>
            <a:r>
              <a:rPr lang="en-US" sz="900" dirty="0" err="1">
                <a:effectLst/>
                <a:latin typeface="Calibri" panose="020F0502020204030204" pitchFamily="34" charset="0"/>
                <a:ea typeface="Calibri" panose="020F0502020204030204" pitchFamily="34" charset="0"/>
                <a:cs typeface="Calibri" panose="020F0502020204030204" pitchFamily="34" charset="0"/>
              </a:rPr>
              <a:t>clarivate.com</a:t>
            </a:r>
            <a:r>
              <a:rPr lang="en-US" sz="900" dirty="0">
                <a:effectLst/>
                <a:latin typeface="Calibri" panose="020F0502020204030204" pitchFamily="34" charset="0"/>
                <a:ea typeface="Calibri" panose="020F0502020204030204" pitchFamily="34" charset="0"/>
                <a:cs typeface="Calibri" panose="020F0502020204030204" pitchFamily="34" charset="0"/>
              </a:rPr>
              <a:t>/products/scientific-and-academic-research/research-discovery-and-workflow-solutions/</a:t>
            </a:r>
            <a:r>
              <a:rPr lang="en-US" sz="900" dirty="0" err="1">
                <a:effectLst/>
                <a:latin typeface="Calibri" panose="020F0502020204030204" pitchFamily="34" charset="0"/>
                <a:ea typeface="Calibri" panose="020F0502020204030204" pitchFamily="34" charset="0"/>
                <a:cs typeface="Calibri" panose="020F0502020204030204" pitchFamily="34" charset="0"/>
              </a:rPr>
              <a:t>webofscience</a:t>
            </a:r>
            <a:r>
              <a:rPr lang="en-US" sz="900" dirty="0">
                <a:effectLst/>
                <a:latin typeface="Calibri" panose="020F0502020204030204" pitchFamily="34" charset="0"/>
                <a:ea typeface="Calibri" panose="020F0502020204030204" pitchFamily="34" charset="0"/>
                <a:cs typeface="Calibri" panose="020F0502020204030204" pitchFamily="34" charset="0"/>
              </a:rPr>
              <a:t>-platform/web-of-science-core-collection/science-citation-index-expanded/.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[39] J. </a:t>
            </a:r>
            <a:r>
              <a:rPr lang="en-US" sz="900" dirty="0" err="1">
                <a:effectLst/>
                <a:latin typeface="Calibri" panose="020F0502020204030204" pitchFamily="34" charset="0"/>
                <a:ea typeface="Calibri" panose="020F0502020204030204" pitchFamily="34" charset="0"/>
                <a:cs typeface="Calibri" panose="020F0502020204030204" pitchFamily="34" charset="0"/>
              </a:rPr>
              <a:t>Rovira</a:t>
            </a:r>
            <a:r>
              <a:rPr lang="en-US" sz="900" dirty="0">
                <a:effectLst/>
                <a:latin typeface="Calibri" panose="020F0502020204030204" pitchFamily="34" charset="0"/>
                <a:ea typeface="Calibri" panose="020F0502020204030204" pitchFamily="34" charset="0"/>
                <a:cs typeface="Calibri" panose="020F0502020204030204" pitchFamily="34" charset="0"/>
              </a:rPr>
              <a:t>, M. Nadal, M. </a:t>
            </a:r>
            <a:r>
              <a:rPr lang="en-US" sz="900" dirty="0" err="1">
                <a:effectLst/>
                <a:latin typeface="Calibri" panose="020F0502020204030204" pitchFamily="34" charset="0"/>
                <a:ea typeface="Calibri" panose="020F0502020204030204" pitchFamily="34" charset="0"/>
                <a:cs typeface="Calibri" panose="020F0502020204030204" pitchFamily="34" charset="0"/>
              </a:rPr>
              <a:t>Schuhmacher</a:t>
            </a:r>
            <a:r>
              <a:rPr lang="en-US" sz="900" dirty="0">
                <a:effectLst/>
                <a:latin typeface="Calibri" panose="020F0502020204030204" pitchFamily="34" charset="0"/>
                <a:ea typeface="Calibri" panose="020F0502020204030204" pitchFamily="34" charset="0"/>
                <a:cs typeface="Calibri" panose="020F0502020204030204" pitchFamily="34" charset="0"/>
              </a:rPr>
              <a:t>, and J. L. Domingo, "Human exposure to trace elements through the skin by direct contact with clothing: Risk assessment," Environmental Research, vol. 140, pp. 308-316, July 2015.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a:t>
            </a:r>
            <a:r>
              <a:rPr lang="tr-TR"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[40] P. C. Lyon, C. </a:t>
            </a:r>
            <a:r>
              <a:rPr lang="en-US" sz="900" dirty="0" err="1">
                <a:effectLst/>
                <a:latin typeface="Calibri" panose="020F0502020204030204" pitchFamily="34" charset="0"/>
                <a:ea typeface="Calibri" panose="020F0502020204030204" pitchFamily="34" charset="0"/>
                <a:cs typeface="Calibri" panose="020F0502020204030204" pitchFamily="34" charset="0"/>
              </a:rPr>
              <a:t>Mannaris</a:t>
            </a:r>
            <a:r>
              <a:rPr lang="en-US" sz="900" dirty="0">
                <a:effectLst/>
                <a:latin typeface="Calibri" panose="020F0502020204030204" pitchFamily="34" charset="0"/>
                <a:ea typeface="Calibri" panose="020F0502020204030204" pitchFamily="34" charset="0"/>
                <a:cs typeface="Calibri" panose="020F0502020204030204" pitchFamily="34" charset="0"/>
              </a:rPr>
              <a:t>, M. Gray, R. Carlisle, F. V. Gleeson, D. Cranston, F. Wu, and C. C. </a:t>
            </a:r>
            <a:r>
              <a:rPr lang="en-US" sz="900" dirty="0" err="1">
                <a:effectLst/>
                <a:latin typeface="Calibri" panose="020F0502020204030204" pitchFamily="34" charset="0"/>
                <a:ea typeface="Calibri" panose="020F0502020204030204" pitchFamily="34" charset="0"/>
                <a:cs typeface="Calibri" panose="020F0502020204030204" pitchFamily="34" charset="0"/>
              </a:rPr>
              <a:t>Coussios</a:t>
            </a:r>
            <a:r>
              <a:rPr lang="en-US" sz="900" dirty="0">
                <a:effectLst/>
                <a:latin typeface="Calibri" panose="020F0502020204030204" pitchFamily="34" charset="0"/>
                <a:ea typeface="Calibri" panose="020F0502020204030204" pitchFamily="34" charset="0"/>
                <a:cs typeface="Calibri" panose="020F0502020204030204" pitchFamily="34" charset="0"/>
              </a:rPr>
              <a:t>, "Large-volume hyperthermia for safe and cost-effective targeted drug delivery using a clinical ultrasound-guided focused ultrasound device," Ultrasound in Medicine &amp; Biology, vol. 47, no. 4, pp. 982-997, April 2021.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3391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D6B5-25D9-75A1-EC93-E3651E13AB5B}"/>
              </a:ext>
            </a:extLst>
          </p:cNvPr>
          <p:cNvSpPr>
            <a:spLocks noGrp="1"/>
          </p:cNvSpPr>
          <p:nvPr>
            <p:ph type="title"/>
          </p:nvPr>
        </p:nvSpPr>
        <p:spPr>
          <a:xfrm>
            <a:off x="883597" y="315686"/>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
        <p:nvSpPr>
          <p:cNvPr id="5" name="Slide Number Placeholder 4">
            <a:extLst>
              <a:ext uri="{FF2B5EF4-FFF2-40B4-BE49-F238E27FC236}">
                <a16:creationId xmlns:a16="http://schemas.microsoft.com/office/drawing/2014/main" id="{29538FD9-0754-FCC6-8BE2-CA5CAA9B6EBE}"/>
              </a:ext>
            </a:extLst>
          </p:cNvPr>
          <p:cNvSpPr>
            <a:spLocks noGrp="1"/>
          </p:cNvSpPr>
          <p:nvPr>
            <p:ph type="sldNum" sz="quarter" idx="12"/>
          </p:nvPr>
        </p:nvSpPr>
        <p:spPr/>
        <p:txBody>
          <a:bodyPr/>
          <a:lstStyle/>
          <a:p>
            <a:fld id="{1DF045EC-48BF-BA44-998E-8ED3EE7B226A}" type="slidenum">
              <a:rPr lang="en-US" smtClean="0"/>
              <a:t>67</a:t>
            </a:fld>
            <a:endParaRPr lang="en-US"/>
          </a:p>
        </p:txBody>
      </p:sp>
      <p:sp>
        <p:nvSpPr>
          <p:cNvPr id="3" name="TextBox 2">
            <a:extLst>
              <a:ext uri="{FF2B5EF4-FFF2-40B4-BE49-F238E27FC236}">
                <a16:creationId xmlns:a16="http://schemas.microsoft.com/office/drawing/2014/main" id="{42148FE5-5DF0-0C72-FF28-02EE4BED72D6}"/>
              </a:ext>
            </a:extLst>
          </p:cNvPr>
          <p:cNvSpPr txBox="1"/>
          <p:nvPr/>
        </p:nvSpPr>
        <p:spPr>
          <a:xfrm>
            <a:off x="883597" y="1270252"/>
            <a:ext cx="10424806" cy="5587748"/>
          </a:xfrm>
          <a:prstGeom prst="rect">
            <a:avLst/>
          </a:prstGeom>
          <a:noFill/>
        </p:spPr>
        <p:txBody>
          <a:bodyPr wrap="square" rtlCol="0">
            <a:spAutoFit/>
          </a:bodyPr>
          <a:lstStyle/>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[41] G. M. M. </a:t>
            </a:r>
            <a:r>
              <a:rPr lang="en-US" sz="900" dirty="0" err="1">
                <a:effectLst/>
                <a:latin typeface="Calibri" panose="020F0502020204030204" pitchFamily="34" charset="0"/>
                <a:ea typeface="Calibri" panose="020F0502020204030204" pitchFamily="34" charset="0"/>
                <a:cs typeface="Calibri" panose="020F0502020204030204" pitchFamily="34" charset="0"/>
              </a:rPr>
              <a:t>Zarco</a:t>
            </a:r>
            <a:r>
              <a:rPr lang="en-US" sz="900" dirty="0">
                <a:effectLst/>
                <a:latin typeface="Calibri" panose="020F0502020204030204" pitchFamily="34" charset="0"/>
                <a:ea typeface="Calibri" panose="020F0502020204030204" pitchFamily="34" charset="0"/>
                <a:cs typeface="Calibri" panose="020F0502020204030204" pitchFamily="34" charset="0"/>
              </a:rPr>
              <a:t> and V. O. Monroy, "Effectiveness of low-cost deterrents in decreasing livestock predation by felids: A case in Central Mexico," Animal Conservation, vol. 17, no. 4, pp. 371-378, August 2014. [Online]. Available: Academic Search Ultimate,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/products/research-databases/academic-search-ultimate.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[42] W. L. </a:t>
            </a:r>
            <a:r>
              <a:rPr lang="en-US" sz="900" dirty="0" err="1">
                <a:effectLst/>
                <a:latin typeface="Calibri" panose="020F0502020204030204" pitchFamily="34" charset="0"/>
                <a:ea typeface="Calibri" panose="020F0502020204030204" pitchFamily="34" charset="0"/>
                <a:cs typeface="Calibri" panose="020F0502020204030204" pitchFamily="34" charset="0"/>
              </a:rPr>
              <a:t>Nyborg</a:t>
            </a:r>
            <a:r>
              <a:rPr lang="en-US" sz="900" dirty="0">
                <a:effectLst/>
                <a:latin typeface="Calibri" panose="020F0502020204030204" pitchFamily="34" charset="0"/>
                <a:ea typeface="Calibri" panose="020F0502020204030204" pitchFamily="34" charset="0"/>
                <a:cs typeface="Calibri" panose="020F0502020204030204" pitchFamily="34" charset="0"/>
              </a:rPr>
              <a:t>, "Determining risk to subjects: Exposure to ultrasound," IRB, vol. 9, no. 3, pp. 1-5, May 1987.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[43] Y. Wang, J. Jian, B. Sun, Y. Wei, D. Pan, J. Cao, and Y. Shen, "Engineering of onsite point-of-care testing of Fe3+ with visual </a:t>
            </a:r>
            <a:r>
              <a:rPr lang="en-US" sz="900" dirty="0" err="1">
                <a:effectLst/>
                <a:latin typeface="Calibri" panose="020F0502020204030204" pitchFamily="34" charset="0"/>
                <a:ea typeface="Calibri" panose="020F0502020204030204" pitchFamily="34" charset="0"/>
                <a:cs typeface="Calibri" panose="020F0502020204030204" pitchFamily="34" charset="0"/>
              </a:rPr>
              <a:t>ratiometric</a:t>
            </a:r>
            <a:r>
              <a:rPr lang="en-US" sz="900" dirty="0">
                <a:effectLst/>
                <a:latin typeface="Calibri" panose="020F0502020204030204" pitchFamily="34" charset="0"/>
                <a:ea typeface="Calibri" panose="020F0502020204030204" pitchFamily="34" charset="0"/>
                <a:cs typeface="Calibri" panose="020F0502020204030204" pitchFamily="34" charset="0"/>
              </a:rPr>
              <a:t> fluorescent signals of copper nanoclusters-driven portable smartphone," Sensors and Actuators: B. Chemical, vol. 370, November 2022. [Online]. Available: ScienceDirect,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www.sciencedirect.com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[44] G. Wagner, R. </a:t>
            </a:r>
            <a:r>
              <a:rPr lang="en-US" sz="900" dirty="0" err="1">
                <a:effectLst/>
                <a:latin typeface="Calibri" panose="020F0502020204030204" pitchFamily="34" charset="0"/>
                <a:ea typeface="Calibri" panose="020F0502020204030204" pitchFamily="34" charset="0"/>
                <a:cs typeface="Calibri" panose="020F0502020204030204" pitchFamily="34" charset="0"/>
              </a:rPr>
              <a:t>Lukyanenko</a:t>
            </a:r>
            <a:r>
              <a:rPr lang="en-US" sz="900" dirty="0">
                <a:effectLst/>
                <a:latin typeface="Calibri" panose="020F0502020204030204" pitchFamily="34" charset="0"/>
                <a:ea typeface="Calibri" panose="020F0502020204030204" pitchFamily="34" charset="0"/>
                <a:cs typeface="Calibri" panose="020F0502020204030204" pitchFamily="34" charset="0"/>
              </a:rPr>
              <a:t>, and G. </a:t>
            </a:r>
            <a:r>
              <a:rPr lang="en-US" sz="900" dirty="0" err="1">
                <a:effectLst/>
                <a:latin typeface="Calibri" panose="020F0502020204030204" pitchFamily="34" charset="0"/>
                <a:ea typeface="Calibri" panose="020F0502020204030204" pitchFamily="34" charset="0"/>
                <a:cs typeface="Calibri" panose="020F0502020204030204" pitchFamily="34" charset="0"/>
              </a:rPr>
              <a:t>Paré</a:t>
            </a:r>
            <a:r>
              <a:rPr lang="en-US" sz="900" dirty="0">
                <a:effectLst/>
                <a:latin typeface="Calibri" panose="020F0502020204030204" pitchFamily="34" charset="0"/>
                <a:ea typeface="Calibri" panose="020F0502020204030204" pitchFamily="34" charset="0"/>
                <a:cs typeface="Calibri" panose="020F0502020204030204" pitchFamily="34" charset="0"/>
              </a:rPr>
              <a:t>, "Artificial intelligence and the conduct of literature reviews," Journal of Information Technology, vol. 37, no. 2, pp. 209-226, June 2022.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      </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[45] K. D. Ward, D. P. Mason, G. Park, and R. </a:t>
            </a:r>
            <a:r>
              <a:rPr lang="en-US" sz="900" dirty="0" err="1">
                <a:effectLst/>
                <a:latin typeface="Calibri" panose="020F0502020204030204" pitchFamily="34" charset="0"/>
                <a:ea typeface="Calibri" panose="020F0502020204030204" pitchFamily="34" charset="0"/>
                <a:cs typeface="Calibri" panose="020F0502020204030204" pitchFamily="34" charset="0"/>
              </a:rPr>
              <a:t>Fyall</a:t>
            </a:r>
            <a:r>
              <a:rPr lang="en-US" sz="900" dirty="0">
                <a:effectLst/>
                <a:latin typeface="Calibri" panose="020F0502020204030204" pitchFamily="34" charset="0"/>
                <a:ea typeface="Calibri" panose="020F0502020204030204" pitchFamily="34" charset="0"/>
                <a:cs typeface="Calibri" panose="020F0502020204030204" pitchFamily="34" charset="0"/>
              </a:rPr>
              <a:t>, "Exploring nonprofit advocacy research methods and design: A systematic review of the literature," Nonprofit and Voluntary Sector Quarterly, vol. 52, no. 5, pp. 1210-1231, October 2023. [Online]. Available: Scopus,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www.scopus.com</a:t>
            </a:r>
            <a:r>
              <a:rPr lang="en-US" sz="900" dirty="0">
                <a:effectLst/>
                <a:latin typeface="Calibri" panose="020F0502020204030204" pitchFamily="34" charset="0"/>
                <a:ea typeface="Calibri" panose="020F0502020204030204" pitchFamily="34" charset="0"/>
                <a:cs typeface="Calibri" panose="020F0502020204030204" pitchFamily="34" charset="0"/>
              </a:rPr>
              <a:t>/search/</a:t>
            </a:r>
            <a:r>
              <a:rPr lang="en-US" sz="900" dirty="0" err="1">
                <a:effectLst/>
                <a:latin typeface="Calibri" panose="020F0502020204030204" pitchFamily="34" charset="0"/>
                <a:ea typeface="Calibri" panose="020F0502020204030204" pitchFamily="34" charset="0"/>
                <a:cs typeface="Calibri" panose="020F0502020204030204" pitchFamily="34" charset="0"/>
              </a:rPr>
              <a:t>form.uri?display</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basic#basic</a:t>
            </a:r>
            <a:r>
              <a:rPr lang="en-US" sz="900" dirty="0">
                <a:effectLst/>
                <a:latin typeface="Calibri" panose="020F0502020204030204" pitchFamily="34" charset="0"/>
                <a:ea typeface="Calibri" panose="020F0502020204030204" pitchFamily="34" charset="0"/>
                <a:cs typeface="Calibri" panose="020F0502020204030204" pitchFamily="34" charset="0"/>
              </a:rPr>
              <a:t>.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[46] Wm. J. </a:t>
            </a:r>
            <a:r>
              <a:rPr lang="en-US" sz="900" dirty="0" err="1">
                <a:effectLst/>
                <a:latin typeface="Calibri" panose="020F0502020204030204" pitchFamily="34" charset="0"/>
                <a:ea typeface="Calibri" panose="020F0502020204030204" pitchFamily="34" charset="0"/>
                <a:cs typeface="Calibri" panose="020F0502020204030204" pitchFamily="34" charset="0"/>
              </a:rPr>
              <a:t>Gonzenbach</a:t>
            </a:r>
            <a:r>
              <a:rPr lang="en-US" sz="900" dirty="0">
                <a:effectLst/>
                <a:latin typeface="Calibri" panose="020F0502020204030204" pitchFamily="34" charset="0"/>
                <a:ea typeface="Calibri" panose="020F0502020204030204" pitchFamily="34" charset="0"/>
                <a:cs typeface="Calibri" panose="020F0502020204030204" pitchFamily="34" charset="0"/>
              </a:rPr>
              <a:t> and Michael </a:t>
            </a:r>
            <a:r>
              <a:rPr lang="en-US" sz="900" dirty="0" err="1">
                <a:effectLst/>
                <a:latin typeface="Calibri" panose="020F0502020204030204" pitchFamily="34" charset="0"/>
                <a:ea typeface="Calibri" panose="020F0502020204030204" pitchFamily="34" charset="0"/>
                <a:cs typeface="Calibri" panose="020F0502020204030204" pitchFamily="34" charset="0"/>
              </a:rPr>
              <a:t>Mitrook</a:t>
            </a:r>
            <a:r>
              <a:rPr lang="en-US" sz="900" dirty="0">
                <a:effectLst/>
                <a:latin typeface="Calibri" panose="020F0502020204030204" pitchFamily="34" charset="0"/>
                <a:ea typeface="Calibri" panose="020F0502020204030204" pitchFamily="34" charset="0"/>
                <a:cs typeface="Calibri" panose="020F0502020204030204" pitchFamily="34" charset="0"/>
              </a:rPr>
              <a:t>, "The market research toolbox: A concise guide for beginners," International Journal of Public Opinion Research, vol. 8, no. 4, pp. 411-412, December 1996. [Online]. Available: Business Source Ultimate,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/products/research-databases/business-source-ultimate.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[47] C. T. Husbands, "Field research: A sourcebook and field manual R. G. Burgess," The British Journal of Criminology, vol. 23, no. 2, pp. 198–199, April 1983. [Online]. Available: Academic Search Ultimate,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/products/research-databases/academic-search-ultimate.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[48] A. I. </a:t>
            </a:r>
            <a:r>
              <a:rPr lang="en-US" sz="900" dirty="0" err="1">
                <a:effectLst/>
                <a:latin typeface="Calibri" panose="020F0502020204030204" pitchFamily="34" charset="0"/>
                <a:ea typeface="Calibri" panose="020F0502020204030204" pitchFamily="34" charset="0"/>
                <a:cs typeface="Calibri" panose="020F0502020204030204" pitchFamily="34" charset="0"/>
              </a:rPr>
              <a:t>Khalyasmaa</a:t>
            </a:r>
            <a:r>
              <a:rPr lang="en-US" sz="900" dirty="0">
                <a:effectLst/>
                <a:latin typeface="Calibri" panose="020F0502020204030204" pitchFamily="34" charset="0"/>
                <a:ea typeface="Calibri" panose="020F0502020204030204" pitchFamily="34" charset="0"/>
                <a:cs typeface="Calibri" panose="020F0502020204030204" pitchFamily="34" charset="0"/>
              </a:rPr>
              <a:t>, E. L. </a:t>
            </a:r>
            <a:r>
              <a:rPr lang="en-US" sz="900" dirty="0" err="1">
                <a:effectLst/>
                <a:latin typeface="Calibri" panose="020F0502020204030204" pitchFamily="34" charset="0"/>
                <a:ea typeface="Calibri" panose="020F0502020204030204" pitchFamily="34" charset="0"/>
                <a:cs typeface="Calibri" panose="020F0502020204030204" pitchFamily="34" charset="0"/>
              </a:rPr>
              <a:t>Zinovieva</a:t>
            </a:r>
            <a:r>
              <a:rPr lang="en-US" sz="900" dirty="0">
                <a:effectLst/>
                <a:latin typeface="Calibri" panose="020F0502020204030204" pitchFamily="34" charset="0"/>
                <a:ea typeface="Calibri" panose="020F0502020204030204" pitchFamily="34" charset="0"/>
                <a:cs typeface="Calibri" panose="020F0502020204030204" pitchFamily="34" charset="0"/>
              </a:rPr>
              <a:t>, and S. A. </a:t>
            </a:r>
            <a:r>
              <a:rPr lang="en-US" sz="900" dirty="0" err="1">
                <a:effectLst/>
                <a:latin typeface="Calibri" panose="020F0502020204030204" pitchFamily="34" charset="0"/>
                <a:ea typeface="Calibri" panose="020F0502020204030204" pitchFamily="34" charset="0"/>
                <a:cs typeface="Calibri" panose="020F0502020204030204" pitchFamily="34" charset="0"/>
              </a:rPr>
              <a:t>Eroshenko</a:t>
            </a:r>
            <a:r>
              <a:rPr lang="en-US" sz="900" dirty="0">
                <a:effectLst/>
                <a:latin typeface="Calibri" panose="020F0502020204030204" pitchFamily="34" charset="0"/>
                <a:ea typeface="Calibri" panose="020F0502020204030204" pitchFamily="34" charset="0"/>
                <a:cs typeface="Calibri" panose="020F0502020204030204" pitchFamily="34" charset="0"/>
              </a:rPr>
              <a:t>, "Formation features of criteria for assessing the feasibility of innovative technical solutions," in Proc. of the 2018 3rd Int. Conf. on Human Factors in Complex Technical Systems and Environments (ERGO), 2018, St. Petersburg, Russia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ieeexplore.ieee.org</a:t>
            </a:r>
            <a:r>
              <a:rPr lang="en-US" sz="900" dirty="0">
                <a:effectLst/>
                <a:latin typeface="Calibri" panose="020F0502020204030204" pitchFamily="34" charset="0"/>
                <a:ea typeface="Calibri" panose="020F0502020204030204" pitchFamily="34" charset="0"/>
                <a:cs typeface="Calibri" panose="020F0502020204030204" pitchFamily="34" charset="0"/>
              </a:rPr>
              <a:t>/document/8443920?arnumber=8443920. [Accessed: Mar. 20,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[49] T. Wu, J. </a:t>
            </a:r>
            <a:r>
              <a:rPr lang="en-US" sz="900" dirty="0" err="1">
                <a:effectLst/>
                <a:latin typeface="Calibri" panose="020F0502020204030204" pitchFamily="34" charset="0"/>
                <a:ea typeface="Calibri" panose="020F0502020204030204" pitchFamily="34" charset="0"/>
                <a:cs typeface="Calibri" panose="020F0502020204030204" pitchFamily="34" charset="0"/>
              </a:rPr>
              <a:t>Ruan</a:t>
            </a:r>
            <a:r>
              <a:rPr lang="en-US" sz="900" dirty="0">
                <a:effectLst/>
                <a:latin typeface="Calibri" panose="020F0502020204030204" pitchFamily="34" charset="0"/>
                <a:ea typeface="Calibri" panose="020F0502020204030204" pitchFamily="34" charset="0"/>
                <a:cs typeface="Calibri" panose="020F0502020204030204" pitchFamily="34" charset="0"/>
              </a:rPr>
              <a:t>, C. Chen, and D. Huang, "Field observation and experimental investigation on the breakdown of the air gap of AC transmission line under forest fires," in Proc. of the 2011 IEEE Power Engineering and Automation Conf., 2011, Wuhan, China [Online]. Available: IEEE Xplore, http://</a:t>
            </a:r>
            <a:r>
              <a:rPr lang="en-US" sz="900" dirty="0" err="1">
                <a:effectLst/>
                <a:latin typeface="Calibri" panose="020F0502020204030204" pitchFamily="34" charset="0"/>
                <a:ea typeface="Calibri" panose="020F0502020204030204" pitchFamily="34" charset="0"/>
                <a:cs typeface="Calibri" panose="020F0502020204030204" pitchFamily="34" charset="0"/>
              </a:rPr>
              <a:t>www.ieee.org</a:t>
            </a:r>
            <a:r>
              <a:rPr lang="en-US" sz="900" dirty="0">
                <a:effectLst/>
                <a:latin typeface="Calibri" panose="020F0502020204030204" pitchFamily="34" charset="0"/>
                <a:ea typeface="Calibri" panose="020F0502020204030204" pitchFamily="34" charset="0"/>
                <a:cs typeface="Calibri" panose="020F0502020204030204" pitchFamily="34" charset="0"/>
              </a:rPr>
              <a:t>. [Accessed: 28 Oct.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0215" indent="-450215" algn="just">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[50] J. </a:t>
            </a:r>
            <a:r>
              <a:rPr lang="en-US" sz="900" dirty="0" err="1">
                <a:effectLst/>
                <a:latin typeface="Calibri" panose="020F0502020204030204" pitchFamily="34" charset="0"/>
                <a:ea typeface="Calibri" panose="020F0502020204030204" pitchFamily="34" charset="0"/>
                <a:cs typeface="Calibri" panose="020F0502020204030204" pitchFamily="34" charset="0"/>
              </a:rPr>
              <a:t>Casaer</a:t>
            </a:r>
            <a:r>
              <a:rPr lang="en-US" sz="900" dirty="0">
                <a:effectLst/>
                <a:latin typeface="Calibri" panose="020F0502020204030204" pitchFamily="34" charset="0"/>
                <a:ea typeface="Calibri" panose="020F0502020204030204" pitchFamily="34" charset="0"/>
                <a:cs typeface="Calibri" panose="020F0502020204030204" pitchFamily="34" charset="0"/>
              </a:rPr>
              <a:t>, P. Jansen, D. Roy, P. Stephens, A. J. Blanco, Y. </a:t>
            </a:r>
            <a:r>
              <a:rPr lang="en-US" sz="900" dirty="0" err="1">
                <a:effectLst/>
                <a:latin typeface="Calibri" panose="020F0502020204030204" pitchFamily="34" charset="0"/>
                <a:ea typeface="Calibri" panose="020F0502020204030204" pitchFamily="34" charset="0"/>
                <a:cs typeface="Calibri" panose="020F0502020204030204" pitchFamily="34" charset="0"/>
              </a:rPr>
              <a:t>Liefting</a:t>
            </a:r>
            <a:r>
              <a:rPr lang="en-US" sz="900" dirty="0">
                <a:effectLst/>
                <a:latin typeface="Calibri" panose="020F0502020204030204" pitchFamily="34" charset="0"/>
                <a:ea typeface="Calibri" panose="020F0502020204030204" pitchFamily="34" charset="0"/>
                <a:cs typeface="Calibri" panose="020F0502020204030204" pitchFamily="34" charset="0"/>
              </a:rPr>
              <a:t>, J. Vicente, and G. Smith, "Improvement of information technology tools to collect, process and analyze data on wildlife population," EFSA Supporting Publications, vol. 20, no. 8, pp. 1-22, August 2023. [Online]. Available: Academic Search Ultimate,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www.ebsco.com</a:t>
            </a:r>
            <a:r>
              <a:rPr lang="en-US" sz="900" dirty="0">
                <a:effectLst/>
                <a:latin typeface="Calibri" panose="020F0502020204030204" pitchFamily="34" charset="0"/>
                <a:ea typeface="Calibri" panose="020F0502020204030204" pitchFamily="34" charset="0"/>
                <a:cs typeface="Calibri" panose="020F0502020204030204" pitchFamily="34" charset="0"/>
              </a:rPr>
              <a:t>/products/research-databases/academic-search-ultimate. [Accessed Oct. 28,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1561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4F6278-75D6-F606-1C7D-598AADAEC030}"/>
              </a:ext>
            </a:extLst>
          </p:cNvPr>
          <p:cNvSpPr>
            <a:spLocks noGrp="1"/>
          </p:cNvSpPr>
          <p:nvPr>
            <p:ph type="sldNum" sz="quarter" idx="12"/>
          </p:nvPr>
        </p:nvSpPr>
        <p:spPr/>
        <p:txBody>
          <a:bodyPr/>
          <a:lstStyle/>
          <a:p>
            <a:fld id="{1DF045EC-48BF-BA44-998E-8ED3EE7B226A}" type="slidenum">
              <a:rPr lang="en-US" smtClean="0"/>
              <a:t>68</a:t>
            </a:fld>
            <a:endParaRPr lang="en-US"/>
          </a:p>
        </p:txBody>
      </p:sp>
      <p:sp>
        <p:nvSpPr>
          <p:cNvPr id="11" name="TextBox 10">
            <a:extLst>
              <a:ext uri="{FF2B5EF4-FFF2-40B4-BE49-F238E27FC236}">
                <a16:creationId xmlns:a16="http://schemas.microsoft.com/office/drawing/2014/main" id="{01528908-A6E1-48C8-19F9-D68D5840AA49}"/>
              </a:ext>
            </a:extLst>
          </p:cNvPr>
          <p:cNvSpPr txBox="1"/>
          <p:nvPr/>
        </p:nvSpPr>
        <p:spPr>
          <a:xfrm>
            <a:off x="883597" y="1370064"/>
            <a:ext cx="9905998" cy="5172250"/>
          </a:xfrm>
          <a:prstGeom prst="rect">
            <a:avLst/>
          </a:prstGeom>
          <a:noFill/>
        </p:spPr>
        <p:txBody>
          <a:bodyPr wrap="square">
            <a:spAutoFit/>
          </a:bodyPr>
          <a:lstStyle/>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[51] </a:t>
            </a:r>
            <a:r>
              <a:rPr lang="en-US" sz="900" dirty="0" err="1">
                <a:effectLst/>
                <a:latin typeface="Calibri" panose="020F0502020204030204" pitchFamily="34" charset="0"/>
                <a:ea typeface="Calibri" panose="020F0502020204030204" pitchFamily="34" charset="0"/>
                <a:cs typeface="Calibri" panose="020F0502020204030204" pitchFamily="34" charset="0"/>
              </a:rPr>
              <a:t>Hürriyet</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Dolar</a:t>
            </a:r>
            <a:r>
              <a:rPr lang="en-US" sz="900" dirty="0">
                <a:effectLst/>
                <a:latin typeface="Calibri" panose="020F0502020204030204" pitchFamily="34" charset="0"/>
                <a:ea typeface="Calibri" panose="020F0502020204030204" pitchFamily="34" charset="0"/>
                <a:cs typeface="Calibri" panose="020F0502020204030204" pitchFamily="34" charset="0"/>
              </a:rPr>
              <a:t> kuru </a:t>
            </a:r>
            <a:r>
              <a:rPr lang="en-US" sz="900" dirty="0" err="1">
                <a:effectLst/>
                <a:latin typeface="Calibri" panose="020F0502020204030204" pitchFamily="34" charset="0"/>
                <a:ea typeface="Calibri" panose="020F0502020204030204" pitchFamily="34" charset="0"/>
                <a:cs typeface="Calibri" panose="020F0502020204030204" pitchFamily="34" charset="0"/>
              </a:rPr>
              <a:t>bugün</a:t>
            </a:r>
            <a:r>
              <a:rPr lang="en-US" sz="900" dirty="0">
                <a:effectLst/>
                <a:latin typeface="Calibri" panose="020F0502020204030204" pitchFamily="34" charset="0"/>
                <a:ea typeface="Calibri" panose="020F0502020204030204" pitchFamily="34" charset="0"/>
                <a:cs typeface="Calibri" panose="020F0502020204030204" pitchFamily="34" charset="0"/>
              </a:rPr>
              <a:t> ne </a:t>
            </a:r>
            <a:r>
              <a:rPr lang="en-US" sz="900" dirty="0" err="1">
                <a:effectLst/>
                <a:latin typeface="Calibri" panose="020F0502020204030204" pitchFamily="34" charset="0"/>
                <a:ea typeface="Calibri" panose="020F0502020204030204" pitchFamily="34" charset="0"/>
                <a:cs typeface="Calibri" panose="020F0502020204030204" pitchFamily="34" charset="0"/>
              </a:rPr>
              <a:t>kadar</a:t>
            </a:r>
            <a:r>
              <a:rPr lang="en-US" sz="900" dirty="0">
                <a:effectLst/>
                <a:latin typeface="Calibri" panose="020F0502020204030204" pitchFamily="34" charset="0"/>
                <a:ea typeface="Calibri" panose="020F0502020204030204" pitchFamily="34" charset="0"/>
                <a:cs typeface="Calibri" panose="020F0502020204030204" pitchFamily="34" charset="0"/>
              </a:rPr>
              <a:t>? - </a:t>
            </a:r>
            <a:r>
              <a:rPr lang="en-US" sz="900" dirty="0" err="1">
                <a:effectLst/>
                <a:latin typeface="Calibri" panose="020F0502020204030204" pitchFamily="34" charset="0"/>
                <a:ea typeface="Calibri" panose="020F0502020204030204" pitchFamily="34" charset="0"/>
                <a:cs typeface="Calibri" panose="020F0502020204030204" pitchFamily="34" charset="0"/>
              </a:rPr>
              <a:t>Canlı</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alış</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satış</a:t>
            </a:r>
            <a:r>
              <a:rPr lang="en-US" sz="900" dirty="0">
                <a:effectLst/>
                <a:latin typeface="Calibri" panose="020F0502020204030204" pitchFamily="34" charset="0"/>
                <a:ea typeface="Calibri" panose="020F0502020204030204" pitchFamily="34" charset="0"/>
                <a:cs typeface="Calibri" panose="020F0502020204030204" pitchFamily="34" charset="0"/>
              </a:rPr>
              <a:t> TL </a:t>
            </a:r>
            <a:r>
              <a:rPr lang="en-US" sz="900" dirty="0" err="1">
                <a:effectLst/>
                <a:latin typeface="Calibri" panose="020F0502020204030204" pitchFamily="34" charset="0"/>
                <a:ea typeface="Calibri" panose="020F0502020204030204" pitchFamily="34" charset="0"/>
                <a:cs typeface="Calibri" panose="020F0502020204030204" pitchFamily="34" charset="0"/>
              </a:rPr>
              <a:t>fiyatı</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ve</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hesaplama</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Bigpara</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Hürriyet</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Gazetecilik</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ve</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Matbaacılık</a:t>
            </a:r>
            <a:r>
              <a:rPr lang="en-US" sz="900" dirty="0">
                <a:effectLst/>
                <a:latin typeface="Calibri" panose="020F0502020204030204" pitchFamily="34" charset="0"/>
                <a:ea typeface="Calibri" panose="020F0502020204030204" pitchFamily="34" charset="0"/>
                <a:cs typeface="Calibri" panose="020F0502020204030204" pitchFamily="34" charset="0"/>
              </a:rPr>
              <a:t> A.Ş., 2023. [Online]. Available: </a:t>
            </a:r>
            <a:r>
              <a:rPr lang="en-US" sz="900"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https://bigpara.hurriyet.com.tr/doviz/dolar/</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[52] Amazon, Inc., "Microsoft 360 Kinect sensor (certified refurbished)," Amazon, 2023. [Online]. Available: </a:t>
            </a:r>
            <a:r>
              <a:rPr lang="en-US" sz="900"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https://www.amazon.com/Microsoft-360-Kinect-Sensor-Certified-Refurbished/dp/B005GA1H4C</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[53] Amazon, "DIBAIGOU </a:t>
            </a:r>
            <a:r>
              <a:rPr lang="en-US" sz="900" dirty="0" err="1">
                <a:effectLst/>
                <a:latin typeface="Calibri" panose="020F0502020204030204" pitchFamily="34" charset="0"/>
                <a:ea typeface="Calibri" panose="020F0502020204030204" pitchFamily="34" charset="0"/>
                <a:cs typeface="Calibri" panose="020F0502020204030204" pitchFamily="34" charset="0"/>
              </a:rPr>
              <a:t>adaptör</a:t>
            </a:r>
            <a:r>
              <a:rPr lang="en-US" sz="900" dirty="0">
                <a:effectLst/>
                <a:latin typeface="Calibri" panose="020F0502020204030204" pitchFamily="34" charset="0"/>
                <a:ea typeface="Calibri" panose="020F0502020204030204" pitchFamily="34" charset="0"/>
                <a:cs typeface="Calibri" panose="020F0502020204030204" pitchFamily="34" charset="0"/>
              </a:rPr>
              <a:t> Xbox Windows </a:t>
            </a:r>
            <a:r>
              <a:rPr lang="en-US" sz="900" dirty="0" err="1">
                <a:effectLst/>
                <a:latin typeface="Calibri" panose="020F0502020204030204" pitchFamily="34" charset="0"/>
                <a:ea typeface="Calibri" panose="020F0502020204030204" pitchFamily="34" charset="0"/>
                <a:cs typeface="Calibri" panose="020F0502020204030204" pitchFamily="34" charset="0"/>
              </a:rPr>
              <a:t>adaptörü</a:t>
            </a:r>
            <a:r>
              <a:rPr lang="en-US" sz="900" dirty="0">
                <a:effectLst/>
                <a:latin typeface="Calibri" panose="020F0502020204030204" pitchFamily="34" charset="0"/>
                <a:ea typeface="Calibri" panose="020F0502020204030204" pitchFamily="34" charset="0"/>
                <a:cs typeface="Calibri" panose="020F0502020204030204" pitchFamily="34" charset="0"/>
              </a:rPr>
              <a:t>," Amazon, 2023. [Online]. Available: </a:t>
            </a:r>
            <a:r>
              <a:rPr lang="en-US" sz="900" dirty="0">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https://www.amazon.com.tr/DIBAIGOU-Adaptör-Xbox-Windows-Adaptörü/dp/B0BZMZRL6V/ref=sr_1_3?keywords=xbox+kinect&amp;qid=1701901451&amp;sr=8-3</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[54] Amazon, "Control programmable controller for industrial computer," Amazon, 2023. [Online]. Available: </a:t>
            </a:r>
            <a:r>
              <a:rPr lang="en-US" sz="900" dirty="0">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https://www.amazon.com/Control-Programmable-Controller-Industrial-Computer/dp/B09MN8R6P1/ref=sr_1_2?keywords=programmable+logic+controller&amp;qid=1701901561&amp;sr=8-2</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[55] </a:t>
            </a:r>
            <a:r>
              <a:rPr lang="en-US" sz="900" dirty="0" err="1">
                <a:effectLst/>
                <a:latin typeface="Calibri" panose="020F0502020204030204" pitchFamily="34" charset="0"/>
                <a:ea typeface="Calibri" panose="020F0502020204030204" pitchFamily="34" charset="0"/>
                <a:cs typeface="Calibri" panose="020F0502020204030204" pitchFamily="34" charset="0"/>
              </a:rPr>
              <a:t>Hagopur</a:t>
            </a:r>
            <a:r>
              <a:rPr lang="en-US" sz="900" dirty="0">
                <a:effectLst/>
                <a:latin typeface="Calibri" panose="020F0502020204030204" pitchFamily="34" charset="0"/>
                <a:ea typeface="Calibri" panose="020F0502020204030204" pitchFamily="34" charset="0"/>
                <a:cs typeface="Calibri" panose="020F0502020204030204" pitchFamily="34" charset="0"/>
              </a:rPr>
              <a:t> AG, "</a:t>
            </a:r>
            <a:r>
              <a:rPr lang="en-US" sz="900" dirty="0" err="1">
                <a:effectLst/>
                <a:latin typeface="Calibri" panose="020F0502020204030204" pitchFamily="34" charset="0"/>
                <a:ea typeface="Calibri" panose="020F0502020204030204" pitchFamily="34" charset="0"/>
                <a:cs typeface="Calibri" panose="020F0502020204030204" pitchFamily="34" charset="0"/>
              </a:rPr>
              <a:t>Hagopur</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Wildschwein-Stopp</a:t>
            </a:r>
            <a:r>
              <a:rPr lang="en-US" sz="900" dirty="0">
                <a:effectLst/>
                <a:latin typeface="Calibri" panose="020F0502020204030204" pitchFamily="34" charset="0"/>
                <a:ea typeface="Calibri" panose="020F0502020204030204" pitchFamily="34" charset="0"/>
                <a:cs typeface="Calibri" panose="020F0502020204030204" pitchFamily="34" charset="0"/>
              </a:rPr>
              <a:t>® Rot 500ml," </a:t>
            </a:r>
            <a:r>
              <a:rPr lang="en-US" sz="900" dirty="0" err="1">
                <a:effectLst/>
                <a:latin typeface="Calibri" panose="020F0502020204030204" pitchFamily="34" charset="0"/>
                <a:ea typeface="Calibri" panose="020F0502020204030204" pitchFamily="34" charset="0"/>
                <a:cs typeface="Calibri" panose="020F0502020204030204" pitchFamily="34" charset="0"/>
              </a:rPr>
              <a:t>Hagopur</a:t>
            </a:r>
            <a:r>
              <a:rPr lang="en-US" sz="900" dirty="0">
                <a:effectLst/>
                <a:latin typeface="Calibri" panose="020F0502020204030204" pitchFamily="34" charset="0"/>
                <a:ea typeface="Calibri" panose="020F0502020204030204" pitchFamily="34" charset="0"/>
                <a:cs typeface="Calibri" panose="020F0502020204030204" pitchFamily="34" charset="0"/>
              </a:rPr>
              <a:t>-Shop,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www.hagopur-shop.de</a:t>
            </a:r>
            <a:r>
              <a:rPr lang="en-US" sz="900" dirty="0">
                <a:effectLst/>
                <a:latin typeface="Calibri" panose="020F0502020204030204" pitchFamily="34" charset="0"/>
                <a:ea typeface="Calibri" panose="020F0502020204030204" pitchFamily="34" charset="0"/>
                <a:cs typeface="Calibri" panose="020F0502020204030204" pitchFamily="34" charset="0"/>
              </a:rPr>
              <a:t>/hagopur-wildschwein-stopp-rot-500ml.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[56] Amazon, "Raspberry Pi 3 model B+ yeni </a:t>
            </a:r>
            <a:r>
              <a:rPr lang="en-US" sz="900" dirty="0" err="1">
                <a:effectLst/>
                <a:latin typeface="Calibri" panose="020F0502020204030204" pitchFamily="34" charset="0"/>
                <a:ea typeface="Calibri" panose="020F0502020204030204" pitchFamily="34" charset="0"/>
                <a:cs typeface="Calibri" panose="020F0502020204030204" pitchFamily="34" charset="0"/>
              </a:rPr>
              <a:t>versiyon</a:t>
            </a:r>
            <a:r>
              <a:rPr lang="en-US" sz="900" dirty="0">
                <a:effectLst/>
                <a:latin typeface="Calibri" panose="020F0502020204030204" pitchFamily="34" charset="0"/>
                <a:ea typeface="Calibri" panose="020F0502020204030204" pitchFamily="34" charset="0"/>
                <a:cs typeface="Calibri" panose="020F0502020204030204" pitchFamily="34" charset="0"/>
              </a:rPr>
              <a:t>," Amazon,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www.amazon.com.tr</a:t>
            </a:r>
            <a:r>
              <a:rPr lang="en-US" sz="900" dirty="0">
                <a:effectLst/>
                <a:latin typeface="Calibri" panose="020F0502020204030204" pitchFamily="34" charset="0"/>
                <a:ea typeface="Calibri" panose="020F0502020204030204" pitchFamily="34" charset="0"/>
                <a:cs typeface="Calibri" panose="020F0502020204030204" pitchFamily="34" charset="0"/>
              </a:rPr>
              <a:t>/Raspberry-Pi-Model-Yeni-</a:t>
            </a:r>
            <a:r>
              <a:rPr lang="en-US" sz="900" dirty="0" err="1">
                <a:effectLst/>
                <a:latin typeface="Calibri" panose="020F0502020204030204" pitchFamily="34" charset="0"/>
                <a:ea typeface="Calibri" panose="020F0502020204030204" pitchFamily="34" charset="0"/>
                <a:cs typeface="Calibri" panose="020F0502020204030204" pitchFamily="34" charset="0"/>
              </a:rPr>
              <a:t>Versiyon</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dp</a:t>
            </a:r>
            <a:r>
              <a:rPr lang="en-US" sz="900" dirty="0">
                <a:effectLst/>
                <a:latin typeface="Calibri" panose="020F0502020204030204" pitchFamily="34" charset="0"/>
                <a:ea typeface="Calibri" panose="020F0502020204030204" pitchFamily="34" charset="0"/>
                <a:cs typeface="Calibri" panose="020F0502020204030204" pitchFamily="34" charset="0"/>
              </a:rPr>
              <a:t>/B07BDR5PDW/ref=sr_1_5?adgrpid=122519971320&amp;hvadid=509781013642&amp;hvdev=</a:t>
            </a:r>
            <a:r>
              <a:rPr lang="en-US" sz="900" dirty="0" err="1">
                <a:effectLst/>
                <a:latin typeface="Calibri" panose="020F0502020204030204" pitchFamily="34" charset="0"/>
                <a:ea typeface="Calibri" panose="020F0502020204030204" pitchFamily="34" charset="0"/>
                <a:cs typeface="Calibri" panose="020F0502020204030204" pitchFamily="34" charset="0"/>
              </a:rPr>
              <a:t>c&amp;hvlocphy</a:t>
            </a:r>
            <a:r>
              <a:rPr lang="en-US" sz="900" dirty="0">
                <a:effectLst/>
                <a:latin typeface="Calibri" panose="020F0502020204030204" pitchFamily="34" charset="0"/>
                <a:ea typeface="Calibri" panose="020F0502020204030204" pitchFamily="34" charset="0"/>
                <a:cs typeface="Calibri" panose="020F0502020204030204" pitchFamily="34" charset="0"/>
              </a:rPr>
              <a:t>=1012763&amp;hvnetw=</a:t>
            </a:r>
            <a:r>
              <a:rPr lang="en-US" sz="900" dirty="0" err="1">
                <a:effectLst/>
                <a:latin typeface="Calibri" panose="020F0502020204030204" pitchFamily="34" charset="0"/>
                <a:ea typeface="Calibri" panose="020F0502020204030204" pitchFamily="34" charset="0"/>
                <a:cs typeface="Calibri" panose="020F0502020204030204" pitchFamily="34" charset="0"/>
              </a:rPr>
              <a:t>g&amp;hvqmt</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b&amp;hvrand</a:t>
            </a:r>
            <a:r>
              <a:rPr lang="en-US" sz="900" dirty="0">
                <a:effectLst/>
                <a:latin typeface="Calibri" panose="020F0502020204030204" pitchFamily="34" charset="0"/>
                <a:ea typeface="Calibri" panose="020F0502020204030204" pitchFamily="34" charset="0"/>
                <a:cs typeface="Calibri" panose="020F0502020204030204" pitchFamily="34" charset="0"/>
              </a:rPr>
              <a:t>=11130177083453177500&amp;hvtargid=kwd-24776539960&amp;hydadcr=5564_2236771&amp;keywords=</a:t>
            </a:r>
            <a:r>
              <a:rPr lang="en-US" sz="900" dirty="0" err="1">
                <a:effectLst/>
                <a:latin typeface="Calibri" panose="020F0502020204030204" pitchFamily="34" charset="0"/>
                <a:ea typeface="Calibri" panose="020F0502020204030204" pitchFamily="34" charset="0"/>
                <a:cs typeface="Calibri" panose="020F0502020204030204" pitchFamily="34" charset="0"/>
              </a:rPr>
              <a:t>raspberry+pi&amp;qid</a:t>
            </a:r>
            <a:r>
              <a:rPr lang="en-US" sz="900" dirty="0">
                <a:effectLst/>
                <a:latin typeface="Calibri" panose="020F0502020204030204" pitchFamily="34" charset="0"/>
                <a:ea typeface="Calibri" panose="020F0502020204030204" pitchFamily="34" charset="0"/>
                <a:cs typeface="Calibri" panose="020F0502020204030204" pitchFamily="34" charset="0"/>
              </a:rPr>
              <a:t>=1701901678&amp;sr=8-5.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 [57] </a:t>
            </a:r>
            <a:r>
              <a:rPr lang="en-US" sz="900" dirty="0" err="1">
                <a:effectLst/>
                <a:latin typeface="Calibri" panose="020F0502020204030204" pitchFamily="34" charset="0"/>
                <a:ea typeface="Calibri" panose="020F0502020204030204" pitchFamily="34" charset="0"/>
                <a:cs typeface="Calibri" panose="020F0502020204030204" pitchFamily="34" charset="0"/>
              </a:rPr>
              <a:t>Robotistan</a:t>
            </a:r>
            <a:r>
              <a:rPr lang="en-US" sz="900" dirty="0">
                <a:effectLst/>
                <a:latin typeface="Calibri" panose="020F0502020204030204" pitchFamily="34" charset="0"/>
                <a:ea typeface="Calibri" panose="020F0502020204030204" pitchFamily="34" charset="0"/>
                <a:cs typeface="Calibri" panose="020F0502020204030204" pitchFamily="34" charset="0"/>
              </a:rPr>
              <a:t>, "RPi camera (E) supports night vision," </a:t>
            </a:r>
            <a:r>
              <a:rPr lang="en-US" sz="900" dirty="0" err="1">
                <a:effectLst/>
                <a:latin typeface="Calibri" panose="020F0502020204030204" pitchFamily="34" charset="0"/>
                <a:ea typeface="Calibri" panose="020F0502020204030204" pitchFamily="34" charset="0"/>
                <a:cs typeface="Calibri" panose="020F0502020204030204" pitchFamily="34" charset="0"/>
              </a:rPr>
              <a:t>Robotistan.com</a:t>
            </a:r>
            <a:r>
              <a:rPr lang="en-US" sz="900" dirty="0">
                <a:effectLst/>
                <a:latin typeface="Calibri" panose="020F0502020204030204" pitchFamily="34" charset="0"/>
                <a:ea typeface="Calibri" panose="020F0502020204030204" pitchFamily="34" charset="0"/>
                <a:cs typeface="Calibri" panose="020F0502020204030204" pitchFamily="34" charset="0"/>
              </a:rPr>
              <a:t>,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www.robotistan.com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rpi</a:t>
            </a:r>
            <a:r>
              <a:rPr lang="en-US" sz="900" dirty="0">
                <a:effectLst/>
                <a:latin typeface="Calibri" panose="020F0502020204030204" pitchFamily="34" charset="0"/>
                <a:ea typeface="Calibri" panose="020F0502020204030204" pitchFamily="34" charset="0"/>
                <a:cs typeface="Calibri" panose="020F0502020204030204" pitchFamily="34" charset="0"/>
              </a:rPr>
              <a:t>-camera-e-supports-night-vision.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[58] Amazon, "UNI-T UNI-TREND arbitrary generator frequency," Amazon,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www.amazon.com.tr</a:t>
            </a:r>
            <a:r>
              <a:rPr lang="en-US" sz="900" dirty="0">
                <a:effectLst/>
                <a:latin typeface="Calibri" panose="020F0502020204030204" pitchFamily="34" charset="0"/>
                <a:ea typeface="Calibri" panose="020F0502020204030204" pitchFamily="34" charset="0"/>
                <a:cs typeface="Calibri" panose="020F0502020204030204" pitchFamily="34" charset="0"/>
              </a:rPr>
              <a:t>/UNI-T-UNI-TREND-Arbitrary-Generator-Frequency/</a:t>
            </a:r>
            <a:r>
              <a:rPr lang="en-US" sz="900" dirty="0" err="1">
                <a:effectLst/>
                <a:latin typeface="Calibri" panose="020F0502020204030204" pitchFamily="34" charset="0"/>
                <a:ea typeface="Calibri" panose="020F0502020204030204" pitchFamily="34" charset="0"/>
                <a:cs typeface="Calibri" panose="020F0502020204030204" pitchFamily="34" charset="0"/>
              </a:rPr>
              <a:t>dp</a:t>
            </a:r>
            <a:r>
              <a:rPr lang="en-US" sz="900" dirty="0">
                <a:effectLst/>
                <a:latin typeface="Calibri" panose="020F0502020204030204" pitchFamily="34" charset="0"/>
                <a:ea typeface="Calibri" panose="020F0502020204030204" pitchFamily="34" charset="0"/>
                <a:cs typeface="Calibri" panose="020F0502020204030204" pitchFamily="34" charset="0"/>
              </a:rPr>
              <a:t>/B0CDRVWKX7?source=</a:t>
            </a:r>
            <a:r>
              <a:rPr lang="en-US" sz="900" dirty="0" err="1">
                <a:effectLst/>
                <a:latin typeface="Calibri" panose="020F0502020204030204" pitchFamily="34" charset="0"/>
                <a:ea typeface="Calibri" panose="020F0502020204030204" pitchFamily="34" charset="0"/>
                <a:cs typeface="Calibri" panose="020F0502020204030204" pitchFamily="34" charset="0"/>
              </a:rPr>
              <a:t>ps-sl-shoppingads-lpcontext&amp;ref</a:t>
            </a:r>
            <a:r>
              <a:rPr lang="en-US" sz="900" dirty="0">
                <a:effectLst/>
                <a:latin typeface="Calibri" panose="020F0502020204030204" pitchFamily="34" charset="0"/>
                <a:ea typeface="Calibri" panose="020F0502020204030204" pitchFamily="34" charset="0"/>
                <a:cs typeface="Calibri" panose="020F0502020204030204" pitchFamily="34" charset="0"/>
              </a:rPr>
              <a:t>_=</a:t>
            </a:r>
            <a:r>
              <a:rPr lang="en-US" sz="900" dirty="0" err="1">
                <a:effectLst/>
                <a:latin typeface="Calibri" panose="020F0502020204030204" pitchFamily="34" charset="0"/>
                <a:ea typeface="Calibri" panose="020F0502020204030204" pitchFamily="34" charset="0"/>
                <a:cs typeface="Calibri" panose="020F0502020204030204" pitchFamily="34" charset="0"/>
              </a:rPr>
              <a:t>fplfs&amp;psc</a:t>
            </a:r>
            <a:r>
              <a:rPr lang="en-US" sz="900" dirty="0">
                <a:effectLst/>
                <a:latin typeface="Calibri" panose="020F0502020204030204" pitchFamily="34" charset="0"/>
                <a:ea typeface="Calibri" panose="020F0502020204030204" pitchFamily="34" charset="0"/>
                <a:cs typeface="Calibri" panose="020F0502020204030204" pitchFamily="34" charset="0"/>
              </a:rPr>
              <a:t>=1&amp;smid=AQRCDXP805DZS.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[59] Amazon, "</a:t>
            </a:r>
            <a:r>
              <a:rPr lang="en-US" sz="900" dirty="0" err="1">
                <a:effectLst/>
                <a:latin typeface="Calibri" panose="020F0502020204030204" pitchFamily="34" charset="0"/>
                <a:ea typeface="Calibri" panose="020F0502020204030204" pitchFamily="34" charset="0"/>
                <a:cs typeface="Calibri" panose="020F0502020204030204" pitchFamily="34" charset="0"/>
              </a:rPr>
              <a:t>Honorall</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dijital</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amplifikatör</a:t>
            </a:r>
            <a:r>
              <a:rPr lang="en-US" sz="900" dirty="0">
                <a:effectLst/>
                <a:latin typeface="Calibri" panose="020F0502020204030204" pitchFamily="34" charset="0"/>
                <a:ea typeface="Calibri" panose="020F0502020204030204" pitchFamily="34" charset="0"/>
                <a:cs typeface="Calibri" panose="020F0502020204030204" pitchFamily="34" charset="0"/>
              </a:rPr>
              <a:t> stereo </a:t>
            </a:r>
            <a:r>
              <a:rPr lang="en-US" sz="900" dirty="0" err="1">
                <a:effectLst/>
                <a:latin typeface="Calibri" panose="020F0502020204030204" pitchFamily="34" charset="0"/>
                <a:ea typeface="Calibri" panose="020F0502020204030204" pitchFamily="34" charset="0"/>
                <a:cs typeface="Calibri" panose="020F0502020204030204" pitchFamily="34" charset="0"/>
              </a:rPr>
              <a:t>sineması</a:t>
            </a:r>
            <a:r>
              <a:rPr lang="en-US" sz="900" dirty="0">
                <a:effectLst/>
                <a:latin typeface="Calibri" panose="020F0502020204030204" pitchFamily="34" charset="0"/>
                <a:ea typeface="Calibri" panose="020F0502020204030204" pitchFamily="34" charset="0"/>
                <a:cs typeface="Calibri" panose="020F0502020204030204" pitchFamily="34" charset="0"/>
              </a:rPr>
              <a:t>," Amazon,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www.amazon.com.tr</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Honorall</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Dijital</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Amplifikatör</a:t>
            </a:r>
            <a:r>
              <a:rPr lang="en-US" sz="900" dirty="0">
                <a:effectLst/>
                <a:latin typeface="Calibri" panose="020F0502020204030204" pitchFamily="34" charset="0"/>
                <a:ea typeface="Calibri" panose="020F0502020204030204" pitchFamily="34" charset="0"/>
                <a:cs typeface="Calibri" panose="020F0502020204030204" pitchFamily="34" charset="0"/>
              </a:rPr>
              <a:t>-Stereo-</a:t>
            </a:r>
            <a:r>
              <a:rPr lang="en-US" sz="900" dirty="0" err="1">
                <a:effectLst/>
                <a:latin typeface="Calibri" panose="020F0502020204030204" pitchFamily="34" charset="0"/>
                <a:ea typeface="Calibri" panose="020F0502020204030204" pitchFamily="34" charset="0"/>
                <a:cs typeface="Calibri" panose="020F0502020204030204" pitchFamily="34" charset="0"/>
              </a:rPr>
              <a:t>Sineması</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dp</a:t>
            </a:r>
            <a:r>
              <a:rPr lang="en-US" sz="900" dirty="0">
                <a:effectLst/>
                <a:latin typeface="Calibri" panose="020F0502020204030204" pitchFamily="34" charset="0"/>
                <a:ea typeface="Calibri" panose="020F0502020204030204" pitchFamily="34" charset="0"/>
                <a:cs typeface="Calibri" panose="020F0502020204030204" pitchFamily="34" charset="0"/>
              </a:rPr>
              <a:t>/B09S3QQWGL?source=</a:t>
            </a:r>
            <a:r>
              <a:rPr lang="en-US" sz="900" dirty="0" err="1">
                <a:effectLst/>
                <a:latin typeface="Calibri" panose="020F0502020204030204" pitchFamily="34" charset="0"/>
                <a:ea typeface="Calibri" panose="020F0502020204030204" pitchFamily="34" charset="0"/>
                <a:cs typeface="Calibri" panose="020F0502020204030204" pitchFamily="34" charset="0"/>
              </a:rPr>
              <a:t>ps-sl-shoppingads-lpcontext&amp;ref</a:t>
            </a:r>
            <a:r>
              <a:rPr lang="en-US" sz="900" dirty="0">
                <a:effectLst/>
                <a:latin typeface="Calibri" panose="020F0502020204030204" pitchFamily="34" charset="0"/>
                <a:ea typeface="Calibri" panose="020F0502020204030204" pitchFamily="34" charset="0"/>
                <a:cs typeface="Calibri" panose="020F0502020204030204" pitchFamily="34" charset="0"/>
              </a:rPr>
              <a:t>_=</a:t>
            </a:r>
            <a:r>
              <a:rPr lang="en-US" sz="900" dirty="0" err="1">
                <a:effectLst/>
                <a:latin typeface="Calibri" panose="020F0502020204030204" pitchFamily="34" charset="0"/>
                <a:ea typeface="Calibri" panose="020F0502020204030204" pitchFamily="34" charset="0"/>
                <a:cs typeface="Calibri" panose="020F0502020204030204" pitchFamily="34" charset="0"/>
              </a:rPr>
              <a:t>fplfs&amp;psc</a:t>
            </a:r>
            <a:r>
              <a:rPr lang="en-US" sz="900" dirty="0">
                <a:effectLst/>
                <a:latin typeface="Calibri" panose="020F0502020204030204" pitchFamily="34" charset="0"/>
                <a:ea typeface="Calibri" panose="020F0502020204030204" pitchFamily="34" charset="0"/>
                <a:cs typeface="Calibri" panose="020F0502020204030204" pitchFamily="34" charset="0"/>
              </a:rPr>
              <a:t>=1&amp;smid=A34JU7CM7QN3WW.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[60] </a:t>
            </a:r>
            <a:r>
              <a:rPr lang="en-US" sz="900" dirty="0" err="1">
                <a:effectLst/>
                <a:latin typeface="Calibri" panose="020F0502020204030204" pitchFamily="34" charset="0"/>
                <a:ea typeface="Calibri" panose="020F0502020204030204" pitchFamily="34" charset="0"/>
                <a:cs typeface="Calibri" panose="020F0502020204030204" pitchFamily="34" charset="0"/>
              </a:rPr>
              <a:t>Hepsiburada</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Ege</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teknik</a:t>
            </a:r>
            <a:r>
              <a:rPr lang="en-US" sz="900" dirty="0">
                <a:effectLst/>
                <a:latin typeface="Calibri" panose="020F0502020204030204" pitchFamily="34" charset="0"/>
                <a:ea typeface="Calibri" panose="020F0502020204030204" pitchFamily="34" charset="0"/>
                <a:cs typeface="Calibri" panose="020F0502020204030204" pitchFamily="34" charset="0"/>
              </a:rPr>
              <a:t> metal 1 mm </a:t>
            </a:r>
            <a:r>
              <a:rPr lang="en-US" sz="900" dirty="0" err="1">
                <a:effectLst/>
                <a:latin typeface="Calibri" panose="020F0502020204030204" pitchFamily="34" charset="0"/>
                <a:ea typeface="Calibri" panose="020F0502020204030204" pitchFamily="34" charset="0"/>
                <a:cs typeface="Calibri" panose="020F0502020204030204" pitchFamily="34" charset="0"/>
              </a:rPr>
              <a:t>paslanmaz</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çelik</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levha</a:t>
            </a:r>
            <a:r>
              <a:rPr lang="en-US" sz="900" dirty="0">
                <a:effectLst/>
                <a:latin typeface="Calibri" panose="020F0502020204030204" pitchFamily="34" charset="0"/>
                <a:ea typeface="Calibri" panose="020F0502020204030204" pitchFamily="34" charset="0"/>
                <a:cs typeface="Calibri" panose="020F0502020204030204" pitchFamily="34" charset="0"/>
              </a:rPr>
              <a:t> sac </a:t>
            </a:r>
            <a:r>
              <a:rPr lang="en-US" sz="900" dirty="0" err="1">
                <a:effectLst/>
                <a:latin typeface="Calibri" panose="020F0502020204030204" pitchFamily="34" charset="0"/>
                <a:ea typeface="Calibri" panose="020F0502020204030204" pitchFamily="34" charset="0"/>
                <a:cs typeface="Calibri" panose="020F0502020204030204" pitchFamily="34" charset="0"/>
              </a:rPr>
              <a:t>plaka</a:t>
            </a:r>
            <a:r>
              <a:rPr lang="en-US" sz="900" dirty="0">
                <a:effectLst/>
                <a:latin typeface="Calibri" panose="020F0502020204030204" pitchFamily="34" charset="0"/>
                <a:ea typeface="Calibri" panose="020F0502020204030204" pitchFamily="34" charset="0"/>
                <a:cs typeface="Calibri" panose="020F0502020204030204" pitchFamily="34" charset="0"/>
              </a:rPr>
              <a:t> 304 </a:t>
            </a:r>
            <a:r>
              <a:rPr lang="en-US" sz="900" dirty="0" err="1">
                <a:effectLst/>
                <a:latin typeface="Calibri" panose="020F0502020204030204" pitchFamily="34" charset="0"/>
                <a:ea typeface="Calibri" panose="020F0502020204030204" pitchFamily="34" charset="0"/>
                <a:cs typeface="Calibri" panose="020F0502020204030204" pitchFamily="34" charset="0"/>
              </a:rPr>
              <a:t>kalite</a:t>
            </a:r>
            <a:r>
              <a:rPr lang="en-US" sz="900" dirty="0">
                <a:effectLst/>
                <a:latin typeface="Calibri" panose="020F0502020204030204" pitchFamily="34" charset="0"/>
                <a:ea typeface="Calibri" panose="020F0502020204030204" pitchFamily="34" charset="0"/>
                <a:cs typeface="Calibri" panose="020F0502020204030204" pitchFamily="34" charset="0"/>
              </a:rPr>
              <a:t> 250x1000 mm," </a:t>
            </a:r>
            <a:r>
              <a:rPr lang="en-US" sz="900" dirty="0" err="1">
                <a:effectLst/>
                <a:latin typeface="Calibri" panose="020F0502020204030204" pitchFamily="34" charset="0"/>
                <a:ea typeface="Calibri" panose="020F0502020204030204" pitchFamily="34" charset="0"/>
                <a:cs typeface="Calibri" panose="020F0502020204030204" pitchFamily="34" charset="0"/>
              </a:rPr>
              <a:t>Hepsiburada.com</a:t>
            </a:r>
            <a:r>
              <a:rPr lang="en-US" sz="900" dirty="0">
                <a:effectLst/>
                <a:latin typeface="Calibri" panose="020F0502020204030204" pitchFamily="34" charset="0"/>
                <a:ea typeface="Calibri" panose="020F0502020204030204" pitchFamily="34" charset="0"/>
                <a:cs typeface="Calibri" panose="020F0502020204030204" pitchFamily="34" charset="0"/>
              </a:rPr>
              <a:t>,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www.hepsiburada.com</a:t>
            </a:r>
            <a:r>
              <a:rPr lang="en-US" sz="900" dirty="0">
                <a:effectLst/>
                <a:latin typeface="Calibri" panose="020F0502020204030204" pitchFamily="34" charset="0"/>
                <a:ea typeface="Calibri" panose="020F0502020204030204" pitchFamily="34" charset="0"/>
                <a:cs typeface="Calibri" panose="020F0502020204030204" pitchFamily="34" charset="0"/>
              </a:rPr>
              <a:t>/ege-teknik-metal-1-mm-paslanmaz-celik-levha-sac-plaka-304-kalite-250x1000-mm-p-HBCV000047Z8XH?magaza=</a:t>
            </a:r>
            <a:r>
              <a:rPr lang="en-US" sz="900" dirty="0" err="1">
                <a:effectLst/>
                <a:latin typeface="Calibri" panose="020F0502020204030204" pitchFamily="34" charset="0"/>
                <a:ea typeface="Calibri" panose="020F0502020204030204" pitchFamily="34" charset="0"/>
                <a:cs typeface="Calibri" panose="020F0502020204030204" pitchFamily="34" charset="0"/>
              </a:rPr>
              <a:t>MetalDepom</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BC5AB54F-1698-BABC-C386-0B1DA1D75847}"/>
              </a:ext>
            </a:extLst>
          </p:cNvPr>
          <p:cNvSpPr>
            <a:spLocks noGrp="1"/>
          </p:cNvSpPr>
          <p:nvPr>
            <p:ph type="title"/>
          </p:nvPr>
        </p:nvSpPr>
        <p:spPr>
          <a:xfrm>
            <a:off x="883597" y="315686"/>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Tree>
    <p:extLst>
      <p:ext uri="{BB962C8B-B14F-4D97-AF65-F5344CB8AC3E}">
        <p14:creationId xmlns:p14="http://schemas.microsoft.com/office/powerpoint/2010/main" val="406338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01186C-8AB2-4213-61D2-07B0C15CBDAD}"/>
              </a:ext>
            </a:extLst>
          </p:cNvPr>
          <p:cNvSpPr>
            <a:spLocks noGrp="1"/>
          </p:cNvSpPr>
          <p:nvPr>
            <p:ph type="sldNum" sz="quarter" idx="12"/>
          </p:nvPr>
        </p:nvSpPr>
        <p:spPr/>
        <p:txBody>
          <a:bodyPr/>
          <a:lstStyle/>
          <a:p>
            <a:fld id="{1DF045EC-48BF-BA44-998E-8ED3EE7B226A}" type="slidenum">
              <a:rPr lang="en-US" smtClean="0"/>
              <a:t>69</a:t>
            </a:fld>
            <a:endParaRPr lang="en-US"/>
          </a:p>
        </p:txBody>
      </p:sp>
      <p:sp>
        <p:nvSpPr>
          <p:cNvPr id="6" name="TextBox 5">
            <a:extLst>
              <a:ext uri="{FF2B5EF4-FFF2-40B4-BE49-F238E27FC236}">
                <a16:creationId xmlns:a16="http://schemas.microsoft.com/office/drawing/2014/main" id="{E868AF8A-51E2-9E89-6DC9-ACEFC28FFF73}"/>
              </a:ext>
            </a:extLst>
          </p:cNvPr>
          <p:cNvSpPr txBox="1"/>
          <p:nvPr/>
        </p:nvSpPr>
        <p:spPr>
          <a:xfrm>
            <a:off x="883596" y="1396663"/>
            <a:ext cx="9630415" cy="3125536"/>
          </a:xfrm>
          <a:prstGeom prst="rect">
            <a:avLst/>
          </a:prstGeom>
          <a:noFill/>
        </p:spPr>
        <p:txBody>
          <a:bodyPr wrap="square">
            <a:spAutoFit/>
          </a:bodyPr>
          <a:lstStyle/>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[61] </a:t>
            </a:r>
            <a:r>
              <a:rPr lang="en-US" sz="900" dirty="0" err="1">
                <a:effectLst/>
                <a:latin typeface="Calibri" panose="020F0502020204030204" pitchFamily="34" charset="0"/>
                <a:ea typeface="Calibri" panose="020F0502020204030204" pitchFamily="34" charset="0"/>
                <a:cs typeface="Calibri" panose="020F0502020204030204" pitchFamily="34" charset="0"/>
              </a:rPr>
              <a:t>Robitshop</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Ayarlanabilir</a:t>
            </a:r>
            <a:r>
              <a:rPr lang="en-US" sz="900" dirty="0">
                <a:effectLst/>
                <a:latin typeface="Calibri" panose="020F0502020204030204" pitchFamily="34" charset="0"/>
                <a:ea typeface="Calibri" panose="020F0502020204030204" pitchFamily="34" charset="0"/>
                <a:cs typeface="Calibri" panose="020F0502020204030204" pitchFamily="34" charset="0"/>
              </a:rPr>
              <a:t> PIR </a:t>
            </a:r>
            <a:r>
              <a:rPr lang="en-US" sz="900" dirty="0" err="1">
                <a:effectLst/>
                <a:latin typeface="Calibri" panose="020F0502020204030204" pitchFamily="34" charset="0"/>
                <a:ea typeface="Calibri" panose="020F0502020204030204" pitchFamily="34" charset="0"/>
                <a:cs typeface="Calibri" panose="020F0502020204030204" pitchFamily="34" charset="0"/>
              </a:rPr>
              <a:t>hareket</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algılama</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sensörü</a:t>
            </a:r>
            <a:r>
              <a:rPr lang="en-US" sz="900" dirty="0">
                <a:effectLst/>
                <a:latin typeface="Calibri" panose="020F0502020204030204" pitchFamily="34" charset="0"/>
                <a:ea typeface="Calibri" panose="020F0502020204030204" pitchFamily="34" charset="0"/>
                <a:cs typeface="Calibri" panose="020F0502020204030204" pitchFamily="34" charset="0"/>
              </a:rPr>
              <a:t> HC-SR501," </a:t>
            </a:r>
            <a:r>
              <a:rPr lang="en-US" sz="900" dirty="0" err="1">
                <a:effectLst/>
                <a:latin typeface="Calibri" panose="020F0502020204030204" pitchFamily="34" charset="0"/>
                <a:ea typeface="Calibri" panose="020F0502020204030204" pitchFamily="34" charset="0"/>
                <a:cs typeface="Calibri" panose="020F0502020204030204" pitchFamily="34" charset="0"/>
              </a:rPr>
              <a:t>Robitshop.com</a:t>
            </a:r>
            <a:r>
              <a:rPr lang="en-US" sz="900" dirty="0">
                <a:effectLst/>
                <a:latin typeface="Calibri" panose="020F0502020204030204" pitchFamily="34" charset="0"/>
                <a:ea typeface="Calibri" panose="020F0502020204030204" pitchFamily="34" charset="0"/>
                <a:cs typeface="Calibri" panose="020F0502020204030204" pitchFamily="34" charset="0"/>
              </a:rPr>
              <a:t>,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www.robitshop.com</a:t>
            </a:r>
            <a:r>
              <a:rPr lang="en-US" sz="900" dirty="0">
                <a:effectLst/>
                <a:latin typeface="Calibri" panose="020F0502020204030204" pitchFamily="34" charset="0"/>
                <a:ea typeface="Calibri" panose="020F0502020204030204" pitchFamily="34" charset="0"/>
                <a:cs typeface="Calibri" panose="020F0502020204030204" pitchFamily="34" charset="0"/>
              </a:rPr>
              <a:t>/</a:t>
            </a:r>
            <a:r>
              <a:rPr lang="en-US" sz="900" dirty="0" err="1">
                <a:effectLst/>
                <a:latin typeface="Calibri" panose="020F0502020204030204" pitchFamily="34" charset="0"/>
                <a:ea typeface="Calibri" panose="020F0502020204030204" pitchFamily="34" charset="0"/>
                <a:cs typeface="Calibri" panose="020F0502020204030204" pitchFamily="34" charset="0"/>
              </a:rPr>
              <a:t>urun</a:t>
            </a:r>
            <a:r>
              <a:rPr lang="en-US" sz="900" dirty="0">
                <a:effectLst/>
                <a:latin typeface="Calibri" panose="020F0502020204030204" pitchFamily="34" charset="0"/>
                <a:ea typeface="Calibri" panose="020F0502020204030204" pitchFamily="34" charset="0"/>
                <a:cs typeface="Calibri" panose="020F0502020204030204" pitchFamily="34" charset="0"/>
              </a:rPr>
              <a:t>/ayarlanabilir-pir-hareket-algilama-sensoru-yesil-hc-sr501.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[62] AliExpress, "LED light strip 16 inches," AliExpress,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tr.aliexpress.com</a:t>
            </a:r>
            <a:r>
              <a:rPr lang="en-US" sz="900" dirty="0">
                <a:effectLst/>
                <a:latin typeface="Calibri" panose="020F0502020204030204" pitchFamily="34" charset="0"/>
                <a:ea typeface="Calibri" panose="020F0502020204030204" pitchFamily="34" charset="0"/>
                <a:cs typeface="Calibri" panose="020F0502020204030204" pitchFamily="34" charset="0"/>
              </a:rPr>
              <a:t>/item/1005003733083955.html.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[63] T. </a:t>
            </a:r>
            <a:r>
              <a:rPr lang="en-US" sz="900" dirty="0" err="1">
                <a:effectLst/>
                <a:latin typeface="Calibri" panose="020F0502020204030204" pitchFamily="34" charset="0"/>
                <a:ea typeface="Calibri" panose="020F0502020204030204" pitchFamily="34" charset="0"/>
                <a:cs typeface="Calibri" panose="020F0502020204030204" pitchFamily="34" charset="0"/>
              </a:rPr>
              <a:t>Borgert</a:t>
            </a:r>
            <a:r>
              <a:rPr lang="en-US" sz="900" dirty="0">
                <a:effectLst/>
                <a:latin typeface="Calibri" panose="020F0502020204030204" pitchFamily="34" charset="0"/>
                <a:ea typeface="Calibri" panose="020F0502020204030204" pitchFamily="34" charset="0"/>
                <a:cs typeface="Calibri" panose="020F0502020204030204" pitchFamily="34" charset="0"/>
              </a:rPr>
              <a:t>, "Potentials of a friction-induced recycling process to improve resource and energy efficiency in manufacturing technology," Int. J. Mater. Forming, vol. 16, no. 6, November 2023. [Online]. Available: EBSCOhost, https://</a:t>
            </a:r>
            <a:r>
              <a:rPr lang="en-US" sz="900" dirty="0" err="1">
                <a:effectLst/>
                <a:latin typeface="Calibri" panose="020F0502020204030204" pitchFamily="34" charset="0"/>
                <a:ea typeface="Calibri" panose="020F0502020204030204" pitchFamily="34" charset="0"/>
                <a:cs typeface="Calibri" panose="020F0502020204030204" pitchFamily="34" charset="0"/>
              </a:rPr>
              <a:t>doi.org</a:t>
            </a:r>
            <a:r>
              <a:rPr lang="en-US" sz="900" dirty="0">
                <a:effectLst/>
                <a:latin typeface="Calibri" panose="020F0502020204030204" pitchFamily="34" charset="0"/>
                <a:ea typeface="Calibri" panose="020F0502020204030204" pitchFamily="34" charset="0"/>
                <a:cs typeface="Calibri" panose="020F0502020204030204" pitchFamily="34" charset="0"/>
              </a:rPr>
              <a:t>/10.1007/s12289-023-01785-w.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[64] Z. Liu, "Dynamic role of green energy efficiency and climate technologies in realizing environmental sustainability: Fresh insights from China," Front. Environ. Sci., vol. 10, September 2022. [Online]. Available: EBSCOhost, https://</a:t>
            </a:r>
            <a:r>
              <a:rPr lang="en-US" sz="900" dirty="0" err="1">
                <a:effectLst/>
                <a:latin typeface="Calibri" panose="020F0502020204030204" pitchFamily="34" charset="0"/>
                <a:ea typeface="Calibri" panose="020F0502020204030204" pitchFamily="34" charset="0"/>
                <a:cs typeface="Calibri" panose="020F0502020204030204" pitchFamily="34" charset="0"/>
              </a:rPr>
              <a:t>doi.org</a:t>
            </a:r>
            <a:r>
              <a:rPr lang="en-US" sz="900" dirty="0">
                <a:effectLst/>
                <a:latin typeface="Calibri" panose="020F0502020204030204" pitchFamily="34" charset="0"/>
                <a:ea typeface="Calibri" panose="020F0502020204030204" pitchFamily="34" charset="0"/>
                <a:cs typeface="Calibri" panose="020F0502020204030204" pitchFamily="34" charset="0"/>
              </a:rPr>
              <a:t>/10.3389/fenvs.2022.908470.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[65] J. S. B. Martins, "Enhancing network slicing architectures with machine learning, security, sustainability and experimental networks integration," IEEE Access, vol. 11, pp. 69144-69163, January 2023. [Online]. Available: EBSCOhost, https://</a:t>
            </a:r>
            <a:r>
              <a:rPr lang="en-US" sz="900" dirty="0" err="1">
                <a:effectLst/>
                <a:latin typeface="Calibri" panose="020F0502020204030204" pitchFamily="34" charset="0"/>
                <a:ea typeface="Calibri" panose="020F0502020204030204" pitchFamily="34" charset="0"/>
                <a:cs typeface="Calibri" panose="020F0502020204030204" pitchFamily="34" charset="0"/>
              </a:rPr>
              <a:t>doi.org</a:t>
            </a:r>
            <a:r>
              <a:rPr lang="en-US" sz="900" dirty="0">
                <a:effectLst/>
                <a:latin typeface="Calibri" panose="020F0502020204030204" pitchFamily="34" charset="0"/>
                <a:ea typeface="Calibri" panose="020F0502020204030204" pitchFamily="34" charset="0"/>
                <a:cs typeface="Calibri" panose="020F0502020204030204" pitchFamily="34" charset="0"/>
              </a:rPr>
              <a:t>/10.1109/ACCESS.2023.3292788.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[66] </a:t>
            </a:r>
            <a:r>
              <a:rPr lang="en-US" sz="900" dirty="0" err="1">
                <a:effectLst/>
                <a:latin typeface="Calibri" panose="020F0502020204030204" pitchFamily="34" charset="0"/>
                <a:ea typeface="Calibri" panose="020F0502020204030204" pitchFamily="34" charset="0"/>
                <a:cs typeface="Calibri" panose="020F0502020204030204" pitchFamily="34" charset="0"/>
              </a:rPr>
              <a:t>OpenAI</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dirty="0" err="1">
                <a:effectLst/>
                <a:latin typeface="Calibri" panose="020F0502020204030204" pitchFamily="34" charset="0"/>
                <a:ea typeface="Calibri" panose="020F0502020204030204" pitchFamily="34" charset="0"/>
                <a:cs typeface="Calibri" panose="020F0502020204030204" pitchFamily="34" charset="0"/>
              </a:rPr>
              <a:t>OpenAI</a:t>
            </a:r>
            <a:r>
              <a:rPr lang="en-US" sz="900" dirty="0">
                <a:effectLst/>
                <a:latin typeface="Calibri" panose="020F0502020204030204" pitchFamily="34" charset="0"/>
                <a:ea typeface="Calibri" panose="020F0502020204030204" pitchFamily="34" charset="0"/>
                <a:cs typeface="Calibri" panose="020F0502020204030204" pitchFamily="34" charset="0"/>
              </a:rPr>
              <a:t> Chat," </a:t>
            </a:r>
            <a:r>
              <a:rPr lang="en-US" sz="900" dirty="0" err="1">
                <a:effectLst/>
                <a:latin typeface="Calibri" panose="020F0502020204030204" pitchFamily="34" charset="0"/>
                <a:ea typeface="Calibri" panose="020F0502020204030204" pitchFamily="34" charset="0"/>
                <a:cs typeface="Calibri" panose="020F0502020204030204" pitchFamily="34" charset="0"/>
              </a:rPr>
              <a:t>OpenAI</a:t>
            </a:r>
            <a:r>
              <a:rPr lang="en-US" sz="900" dirty="0">
                <a:effectLst/>
                <a:latin typeface="Calibri" panose="020F0502020204030204" pitchFamily="34" charset="0"/>
                <a:ea typeface="Calibri" panose="020F0502020204030204" pitchFamily="34" charset="0"/>
                <a:cs typeface="Calibri" panose="020F0502020204030204" pitchFamily="34" charset="0"/>
              </a:rPr>
              <a:t>,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chat.openai.com</a:t>
            </a:r>
            <a:r>
              <a:rPr lang="en-US" sz="900" dirty="0">
                <a:effectLst/>
                <a:latin typeface="Calibri" panose="020F0502020204030204" pitchFamily="34" charset="0"/>
                <a:ea typeface="Calibri" panose="020F0502020204030204" pitchFamily="34" charset="0"/>
                <a:cs typeface="Calibri" panose="020F0502020204030204" pitchFamily="34" charset="0"/>
              </a:rPr>
              <a:t>.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spcAft>
                <a:spcPts val="1000"/>
              </a:spcAft>
            </a:pPr>
            <a:r>
              <a:rPr lang="en-US" sz="900" dirty="0">
                <a:effectLst/>
                <a:latin typeface="Calibri" panose="020F0502020204030204" pitchFamily="34" charset="0"/>
                <a:ea typeface="Calibri" panose="020F0502020204030204" pitchFamily="34" charset="0"/>
                <a:cs typeface="Calibri" panose="020F0502020204030204" pitchFamily="34" charset="0"/>
              </a:rPr>
              <a:t>[67] Lucid Software Inc., "Diagram Software," </a:t>
            </a:r>
            <a:r>
              <a:rPr lang="en-US" sz="900" dirty="0" err="1">
                <a:effectLst/>
                <a:latin typeface="Calibri" panose="020F0502020204030204" pitchFamily="34" charset="0"/>
                <a:ea typeface="Calibri" panose="020F0502020204030204" pitchFamily="34" charset="0"/>
                <a:cs typeface="Calibri" panose="020F0502020204030204" pitchFamily="34" charset="0"/>
              </a:rPr>
              <a:t>Lucidchart</a:t>
            </a:r>
            <a:r>
              <a:rPr lang="en-US" sz="900" dirty="0">
                <a:effectLst/>
                <a:latin typeface="Calibri" panose="020F0502020204030204" pitchFamily="34" charset="0"/>
                <a:ea typeface="Calibri" panose="020F0502020204030204" pitchFamily="34" charset="0"/>
                <a:cs typeface="Calibri" panose="020F0502020204030204" pitchFamily="34" charset="0"/>
              </a:rPr>
              <a:t>, 2023. [Online]. Available: https://</a:t>
            </a:r>
            <a:r>
              <a:rPr lang="en-US" sz="900" dirty="0" err="1">
                <a:effectLst/>
                <a:latin typeface="Calibri" panose="020F0502020204030204" pitchFamily="34" charset="0"/>
                <a:ea typeface="Calibri" panose="020F0502020204030204" pitchFamily="34" charset="0"/>
                <a:cs typeface="Calibri" panose="020F0502020204030204" pitchFamily="34" charset="0"/>
              </a:rPr>
              <a:t>www.lucidchart.com</a:t>
            </a:r>
            <a:r>
              <a:rPr lang="en-US" sz="900" dirty="0">
                <a:effectLst/>
                <a:latin typeface="Calibri" panose="020F0502020204030204" pitchFamily="34" charset="0"/>
                <a:ea typeface="Calibri" panose="020F0502020204030204" pitchFamily="34" charset="0"/>
                <a:cs typeface="Calibri" panose="020F0502020204030204" pitchFamily="34" charset="0"/>
              </a:rPr>
              <a:t>/pages/landing/diagram-software. [Accessed: Dec. 6, 2023].</a:t>
            </a:r>
            <a:endParaRPr lang="en-TR" sz="9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0D2BCD93-0327-4AA6-B4C6-AA024BFF3093}"/>
              </a:ext>
            </a:extLst>
          </p:cNvPr>
          <p:cNvSpPr>
            <a:spLocks noGrp="1"/>
          </p:cNvSpPr>
          <p:nvPr>
            <p:ph type="title"/>
          </p:nvPr>
        </p:nvSpPr>
        <p:spPr>
          <a:xfrm>
            <a:off x="883597" y="315686"/>
            <a:ext cx="9905998" cy="1080977"/>
          </a:xfrm>
        </p:spPr>
        <p:txBody>
          <a:bodyPr>
            <a:normAutofit/>
          </a:bodyPr>
          <a:lstStyle/>
          <a:p>
            <a:r>
              <a:rPr lang="en-US" sz="4800" dirty="0">
                <a:latin typeface="Calibri Light" panose="020F0302020204030204" pitchFamily="34" charset="0"/>
                <a:cs typeface="Calibri Light" panose="020F0302020204030204" pitchFamily="34" charset="0"/>
              </a:rPr>
              <a:t>6.0 References</a:t>
            </a:r>
          </a:p>
        </p:txBody>
      </p:sp>
    </p:spTree>
    <p:extLst>
      <p:ext uri="{BB962C8B-B14F-4D97-AF65-F5344CB8AC3E}">
        <p14:creationId xmlns:p14="http://schemas.microsoft.com/office/powerpoint/2010/main" val="425253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26D14A-A41D-8865-48BD-E51521A0B500}"/>
              </a:ext>
            </a:extLst>
          </p:cNvPr>
          <p:cNvSpPr txBox="1">
            <a:spLocks/>
          </p:cNvSpPr>
          <p:nvPr/>
        </p:nvSpPr>
        <p:spPr>
          <a:xfrm>
            <a:off x="146001" y="1621393"/>
            <a:ext cx="6137841" cy="890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TR" sz="4000" dirty="0">
                <a:latin typeface="Calibri Light" panose="020F0302020204030204" pitchFamily="34" charset="0"/>
                <a:cs typeface="Calibri Light" panose="020F0302020204030204" pitchFamily="34" charset="0"/>
              </a:rPr>
              <a:t>1.3 PILOT STUDY AREA (PSA):</a:t>
            </a:r>
          </a:p>
        </p:txBody>
      </p:sp>
      <p:pic>
        <p:nvPicPr>
          <p:cNvPr id="6" name="Picture 5" descr="A map of a neighborhood&#10;&#10;Description automatically generated">
            <a:extLst>
              <a:ext uri="{FF2B5EF4-FFF2-40B4-BE49-F238E27FC236}">
                <a16:creationId xmlns:a16="http://schemas.microsoft.com/office/drawing/2014/main" id="{5CA234A0-302A-6F03-3B50-C51F82CAF4A5}"/>
              </a:ext>
            </a:extLst>
          </p:cNvPr>
          <p:cNvPicPr>
            <a:picLocks noChangeAspect="1"/>
          </p:cNvPicPr>
          <p:nvPr/>
        </p:nvPicPr>
        <p:blipFill>
          <a:blip r:embed="rId2"/>
          <a:stretch>
            <a:fillRect/>
          </a:stretch>
        </p:blipFill>
        <p:spPr>
          <a:xfrm>
            <a:off x="6096000" y="1260238"/>
            <a:ext cx="6057279" cy="4269600"/>
          </a:xfrm>
          <a:prstGeom prst="rect">
            <a:avLst/>
          </a:prstGeom>
        </p:spPr>
      </p:pic>
      <p:sp>
        <p:nvSpPr>
          <p:cNvPr id="7" name="Text Box 1">
            <a:extLst>
              <a:ext uri="{FF2B5EF4-FFF2-40B4-BE49-F238E27FC236}">
                <a16:creationId xmlns:a16="http://schemas.microsoft.com/office/drawing/2014/main" id="{114CA260-2BD8-5383-A200-752725113BCE}"/>
              </a:ext>
            </a:extLst>
          </p:cNvPr>
          <p:cNvSpPr txBox="1"/>
          <p:nvPr/>
        </p:nvSpPr>
        <p:spPr>
          <a:xfrm>
            <a:off x="6076639" y="5660469"/>
            <a:ext cx="6096000" cy="53895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en-US" sz="2000" dirty="0">
                <a:effectLst/>
                <a:latin typeface="Calibri Light" panose="020F0302020204030204" pitchFamily="34" charset="0"/>
                <a:ea typeface="Calibri" panose="020F0502020204030204" pitchFamily="34" charset="0"/>
                <a:cs typeface="Calibri Light" panose="020F0302020204030204" pitchFamily="34" charset="0"/>
              </a:rPr>
              <a:t>Fig. </a:t>
            </a:r>
            <a:r>
              <a:rPr lang="en-US" sz="2000" dirty="0">
                <a:latin typeface="Calibri Light" panose="020F0302020204030204" pitchFamily="34" charset="0"/>
                <a:ea typeface="Calibri" panose="020F0502020204030204" pitchFamily="34" charset="0"/>
                <a:cs typeface="Calibri Light" panose="020F0302020204030204" pitchFamily="34" charset="0"/>
              </a:rPr>
              <a:t>3</a:t>
            </a:r>
            <a:r>
              <a:rPr lang="en-US" sz="2000" dirty="0">
                <a:effectLst/>
                <a:latin typeface="Calibri Light" panose="020F0302020204030204" pitchFamily="34" charset="0"/>
                <a:ea typeface="Calibri" panose="020F0502020204030204" pitchFamily="34" charset="0"/>
                <a:cs typeface="Calibri Light" panose="020F0302020204030204" pitchFamily="34" charset="0"/>
              </a:rPr>
              <a:t>: </a:t>
            </a:r>
            <a:r>
              <a:rPr lang="en-US" sz="2000" dirty="0">
                <a:latin typeface="Calibri Light" panose="020F0302020204030204" pitchFamily="34" charset="0"/>
                <a:ea typeface="Calibri" panose="020F0502020204030204" pitchFamily="34" charset="0"/>
                <a:cs typeface="Calibri Light" panose="020F0302020204030204" pitchFamily="34" charset="0"/>
              </a:rPr>
              <a:t>Aerial</a:t>
            </a:r>
            <a:r>
              <a:rPr lang="en-US" sz="2000" dirty="0">
                <a:effectLst/>
                <a:latin typeface="Calibri Light" panose="020F0302020204030204" pitchFamily="34" charset="0"/>
                <a:ea typeface="Calibri" panose="020F0502020204030204" pitchFamily="34" charset="0"/>
                <a:cs typeface="Calibri Light" panose="020F0302020204030204" pitchFamily="34" charset="0"/>
              </a:rPr>
              <a:t> Eye View of </a:t>
            </a:r>
            <a:r>
              <a:rPr lang="en-US" sz="2000" dirty="0">
                <a:latin typeface="Calibri Light" panose="020F0302020204030204" pitchFamily="34" charset="0"/>
                <a:ea typeface="Calibri" panose="020F0502020204030204" pitchFamily="34" charset="0"/>
                <a:cs typeface="Calibri Light" panose="020F0302020204030204" pitchFamily="34" charset="0"/>
              </a:rPr>
              <a:t>HC</a:t>
            </a:r>
            <a:r>
              <a:rPr lang="en-US" sz="2000" dirty="0">
                <a:effectLst/>
                <a:latin typeface="Calibri Light" panose="020F0302020204030204" pitchFamily="34" charset="0"/>
                <a:ea typeface="Calibri" panose="020F0502020204030204" pitchFamily="34" charset="0"/>
                <a:cs typeface="Calibri Light" panose="020F0302020204030204" pitchFamily="34" charset="0"/>
              </a:rPr>
              <a:t> [7]</a:t>
            </a:r>
            <a:endParaRPr lang="en-TR"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3E3013D8-3E11-E1B9-5E70-D8CA60E7BEF1}"/>
              </a:ext>
            </a:extLst>
          </p:cNvPr>
          <p:cNvSpPr txBox="1"/>
          <p:nvPr/>
        </p:nvSpPr>
        <p:spPr>
          <a:xfrm>
            <a:off x="146002" y="2511723"/>
            <a:ext cx="5993404" cy="800219"/>
          </a:xfrm>
          <a:prstGeom prst="rect">
            <a:avLst/>
          </a:prstGeom>
          <a:noFill/>
        </p:spPr>
        <p:txBody>
          <a:bodyPr wrap="square" rtlCol="0">
            <a:spAutoFit/>
          </a:bodyPr>
          <a:lstStyle/>
          <a:p>
            <a:r>
              <a:rPr lang="en-TR" sz="2800" dirty="0">
                <a:latin typeface="Calibri Light" panose="020F0302020204030204" pitchFamily="34" charset="0"/>
                <a:cs typeface="Calibri Light" panose="020F0302020204030204" pitchFamily="34" charset="0"/>
              </a:rPr>
              <a:t>Hekimköy Complex, Türkbükü, Bodrum</a:t>
            </a:r>
          </a:p>
          <a:p>
            <a:endParaRPr lang="en-TR" dirty="0"/>
          </a:p>
        </p:txBody>
      </p:sp>
      <p:sp>
        <p:nvSpPr>
          <p:cNvPr id="10" name="TextBox 9">
            <a:extLst>
              <a:ext uri="{FF2B5EF4-FFF2-40B4-BE49-F238E27FC236}">
                <a16:creationId xmlns:a16="http://schemas.microsoft.com/office/drawing/2014/main" id="{F51D6F15-C452-150D-3DFE-BFE281805244}"/>
              </a:ext>
            </a:extLst>
          </p:cNvPr>
          <p:cNvSpPr txBox="1"/>
          <p:nvPr/>
        </p:nvSpPr>
        <p:spPr>
          <a:xfrm>
            <a:off x="146001" y="3477048"/>
            <a:ext cx="5906593"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Areas marked with red circles represent bush or garbage collection areas where wild boars are abundant. </a:t>
            </a:r>
          </a:p>
          <a:p>
            <a:endParaRPr lang="en-TR" dirty="0"/>
          </a:p>
        </p:txBody>
      </p:sp>
      <p:sp>
        <p:nvSpPr>
          <p:cNvPr id="16" name="Title 1">
            <a:extLst>
              <a:ext uri="{FF2B5EF4-FFF2-40B4-BE49-F238E27FC236}">
                <a16:creationId xmlns:a16="http://schemas.microsoft.com/office/drawing/2014/main" id="{8AE8204F-ECE4-E69E-9CC4-AE856F0D728D}"/>
              </a:ext>
            </a:extLst>
          </p:cNvPr>
          <p:cNvSpPr>
            <a:spLocks noGrp="1"/>
          </p:cNvSpPr>
          <p:nvPr>
            <p:ph type="title"/>
          </p:nvPr>
        </p:nvSpPr>
        <p:spPr>
          <a:xfrm>
            <a:off x="146000" y="353702"/>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sp>
        <p:nvSpPr>
          <p:cNvPr id="18" name="Slide Number Placeholder 17">
            <a:extLst>
              <a:ext uri="{FF2B5EF4-FFF2-40B4-BE49-F238E27FC236}">
                <a16:creationId xmlns:a16="http://schemas.microsoft.com/office/drawing/2014/main" id="{2D0084B2-C823-2729-4C14-3F164EFF6617}"/>
              </a:ext>
            </a:extLst>
          </p:cNvPr>
          <p:cNvSpPr>
            <a:spLocks noGrp="1"/>
          </p:cNvSpPr>
          <p:nvPr>
            <p:ph type="sldNum" sz="quarter" idx="12"/>
          </p:nvPr>
        </p:nvSpPr>
        <p:spPr/>
        <p:txBody>
          <a:bodyPr/>
          <a:lstStyle/>
          <a:p>
            <a:fld id="{1DF045EC-48BF-BA44-998E-8ED3EE7B226A}" type="slidenum">
              <a:rPr lang="en-US" smtClean="0"/>
              <a:t>7</a:t>
            </a:fld>
            <a:endParaRPr lang="en-US" dirty="0"/>
          </a:p>
        </p:txBody>
      </p:sp>
    </p:spTree>
    <p:extLst>
      <p:ext uri="{BB962C8B-B14F-4D97-AF65-F5344CB8AC3E}">
        <p14:creationId xmlns:p14="http://schemas.microsoft.com/office/powerpoint/2010/main" val="3901149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5C37-8811-49A0-F6A8-38269DBB1A89}"/>
              </a:ext>
            </a:extLst>
          </p:cNvPr>
          <p:cNvSpPr>
            <a:spLocks noGrp="1"/>
          </p:cNvSpPr>
          <p:nvPr>
            <p:ph type="title"/>
          </p:nvPr>
        </p:nvSpPr>
        <p:spPr>
          <a:xfrm>
            <a:off x="2100022" y="2476500"/>
            <a:ext cx="7991955" cy="1905000"/>
          </a:xfrm>
        </p:spPr>
        <p:txBody>
          <a:bodyPr>
            <a:normAutofit/>
          </a:bodyPr>
          <a:lstStyle/>
          <a:p>
            <a:r>
              <a:rPr lang="en-US" sz="4800" dirty="0">
                <a:latin typeface="Calibri Light" panose="020F0302020204030204" pitchFamily="34" charset="0"/>
                <a:cs typeface="Calibri Light" panose="020F0302020204030204" pitchFamily="34" charset="0"/>
              </a:rPr>
              <a:t>Thank you for listening!</a:t>
            </a:r>
          </a:p>
        </p:txBody>
      </p:sp>
      <p:sp>
        <p:nvSpPr>
          <p:cNvPr id="5" name="Slide Number Placeholder 4">
            <a:extLst>
              <a:ext uri="{FF2B5EF4-FFF2-40B4-BE49-F238E27FC236}">
                <a16:creationId xmlns:a16="http://schemas.microsoft.com/office/drawing/2014/main" id="{16494DC6-A6CD-4173-DCDF-B21AB8FAB524}"/>
              </a:ext>
            </a:extLst>
          </p:cNvPr>
          <p:cNvSpPr>
            <a:spLocks noGrp="1"/>
          </p:cNvSpPr>
          <p:nvPr>
            <p:ph type="sldNum" sz="quarter" idx="12"/>
          </p:nvPr>
        </p:nvSpPr>
        <p:spPr/>
        <p:txBody>
          <a:bodyPr/>
          <a:lstStyle/>
          <a:p>
            <a:fld id="{1DF045EC-48BF-BA44-998E-8ED3EE7B226A}" type="slidenum">
              <a:rPr lang="en-US" smtClean="0"/>
              <a:t>70</a:t>
            </a:fld>
            <a:endParaRPr lang="en-US" dirty="0"/>
          </a:p>
        </p:txBody>
      </p:sp>
    </p:spTree>
    <p:extLst>
      <p:ext uri="{BB962C8B-B14F-4D97-AF65-F5344CB8AC3E}">
        <p14:creationId xmlns:p14="http://schemas.microsoft.com/office/powerpoint/2010/main" val="256708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8022-111C-790A-B57D-CCA63F5FD38B}"/>
              </a:ext>
            </a:extLst>
          </p:cNvPr>
          <p:cNvSpPr>
            <a:spLocks noGrp="1"/>
          </p:cNvSpPr>
          <p:nvPr>
            <p:ph type="title"/>
          </p:nvPr>
        </p:nvSpPr>
        <p:spPr>
          <a:xfrm>
            <a:off x="705478" y="226310"/>
            <a:ext cx="9905998" cy="1267691"/>
          </a:xfrm>
        </p:spPr>
        <p:txBody>
          <a:bodyPr>
            <a:normAutofit/>
          </a:bodyPr>
          <a:lstStyle/>
          <a:p>
            <a:r>
              <a:rPr lang="en-US" sz="4800" dirty="0">
                <a:latin typeface="Calibri Light" panose="020F0302020204030204" pitchFamily="34" charset="0"/>
                <a:cs typeface="Calibri Light" panose="020F0302020204030204" pitchFamily="34" charset="0"/>
              </a:rPr>
              <a:t>1.0 Introduction</a:t>
            </a:r>
          </a:p>
        </p:txBody>
      </p:sp>
      <p:graphicFrame>
        <p:nvGraphicFramePr>
          <p:cNvPr id="6" name="Content Placeholder 2">
            <a:extLst>
              <a:ext uri="{FF2B5EF4-FFF2-40B4-BE49-F238E27FC236}">
                <a16:creationId xmlns:a16="http://schemas.microsoft.com/office/drawing/2014/main" id="{16CA7CC4-2492-FEC7-A8CC-155C4F444024}"/>
              </a:ext>
            </a:extLst>
          </p:cNvPr>
          <p:cNvGraphicFramePr>
            <a:graphicFrameLocks noGrp="1"/>
          </p:cNvGraphicFramePr>
          <p:nvPr>
            <p:ph idx="1"/>
            <p:extLst>
              <p:ext uri="{D42A27DB-BD31-4B8C-83A1-F6EECF244321}">
                <p14:modId xmlns:p14="http://schemas.microsoft.com/office/powerpoint/2010/main" val="45807713"/>
              </p:ext>
            </p:extLst>
          </p:nvPr>
        </p:nvGraphicFramePr>
        <p:xfrm>
          <a:off x="396948" y="2192697"/>
          <a:ext cx="11398103" cy="3690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F3F95F09-0D0B-0C3F-6220-EB86F48D738B}"/>
              </a:ext>
            </a:extLst>
          </p:cNvPr>
          <p:cNvSpPr>
            <a:spLocks noGrp="1"/>
          </p:cNvSpPr>
          <p:nvPr>
            <p:ph type="sldNum" sz="quarter" idx="12"/>
          </p:nvPr>
        </p:nvSpPr>
        <p:spPr/>
        <p:txBody>
          <a:bodyPr/>
          <a:lstStyle/>
          <a:p>
            <a:fld id="{1DF045EC-48BF-BA44-998E-8ED3EE7B226A}" type="slidenum">
              <a:rPr lang="en-US" smtClean="0"/>
              <a:t>8</a:t>
            </a:fld>
            <a:endParaRPr lang="en-US"/>
          </a:p>
        </p:txBody>
      </p:sp>
      <p:sp>
        <p:nvSpPr>
          <p:cNvPr id="4" name="Content Placeholder 2">
            <a:extLst>
              <a:ext uri="{FF2B5EF4-FFF2-40B4-BE49-F238E27FC236}">
                <a16:creationId xmlns:a16="http://schemas.microsoft.com/office/drawing/2014/main" id="{938C2E81-3976-22B8-B89B-495D9FB4B650}"/>
              </a:ext>
            </a:extLst>
          </p:cNvPr>
          <p:cNvSpPr txBox="1">
            <a:spLocks/>
          </p:cNvSpPr>
          <p:nvPr/>
        </p:nvSpPr>
        <p:spPr>
          <a:xfrm>
            <a:off x="705478" y="1391677"/>
            <a:ext cx="10501238" cy="1167808"/>
          </a:xfrm>
          <a:prstGeom prst="rect">
            <a:avLst/>
          </a:prstGeom>
        </p:spPr>
        <p:txBody>
          <a:bodyPr vert="horz" lIns="91440" tIns="45720" rIns="91440" bIns="45720" rtlCol="0">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4000" dirty="0">
                <a:latin typeface="Calibri Light" panose="020F0302020204030204" pitchFamily="34" charset="0"/>
                <a:cs typeface="Calibri Light" panose="020F0302020204030204" pitchFamily="34" charset="0"/>
              </a:rPr>
              <a:t>1.4 STUDY’S PURPOSE, IMPACT AND SIGNIFICANCE:</a:t>
            </a:r>
          </a:p>
        </p:txBody>
      </p:sp>
    </p:spTree>
    <p:extLst>
      <p:ext uri="{BB962C8B-B14F-4D97-AF65-F5344CB8AC3E}">
        <p14:creationId xmlns:p14="http://schemas.microsoft.com/office/powerpoint/2010/main" val="183557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003F-0E39-C878-000F-34D3F9AB85FA}"/>
              </a:ext>
            </a:extLst>
          </p:cNvPr>
          <p:cNvSpPr>
            <a:spLocks noGrp="1"/>
          </p:cNvSpPr>
          <p:nvPr>
            <p:ph type="title"/>
          </p:nvPr>
        </p:nvSpPr>
        <p:spPr>
          <a:xfrm>
            <a:off x="6759859" y="2376662"/>
            <a:ext cx="4798142" cy="2104675"/>
          </a:xfrm>
        </p:spPr>
        <p:txBody>
          <a:bodyPr vert="horz" lIns="91440" tIns="45720" rIns="91440" bIns="45720" rtlCol="0" anchor="b">
            <a:normAutofit/>
          </a:bodyPr>
          <a:lstStyle/>
          <a:p>
            <a:pPr algn="ctr"/>
            <a:r>
              <a:rPr lang="en-US" sz="6000" dirty="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Calibri Light" panose="020F0302020204030204" pitchFamily="34" charset="0"/>
                <a:cs typeface="Calibri Light" panose="020F0302020204030204" pitchFamily="34" charset="0"/>
              </a:rPr>
              <a:t>2.0 Problem definition</a:t>
            </a:r>
          </a:p>
        </p:txBody>
      </p:sp>
      <p:sp>
        <p:nvSpPr>
          <p:cNvPr id="4" name="Slide Number Placeholder 3">
            <a:extLst>
              <a:ext uri="{FF2B5EF4-FFF2-40B4-BE49-F238E27FC236}">
                <a16:creationId xmlns:a16="http://schemas.microsoft.com/office/drawing/2014/main" id="{0D048919-E02D-89F6-401B-8F60BCBDFC1E}"/>
              </a:ext>
            </a:extLst>
          </p:cNvPr>
          <p:cNvSpPr>
            <a:spLocks noGrp="1"/>
          </p:cNvSpPr>
          <p:nvPr>
            <p:ph type="sldNum" sz="quarter" idx="12"/>
          </p:nvPr>
        </p:nvSpPr>
        <p:spPr/>
        <p:txBody>
          <a:bodyPr/>
          <a:lstStyle/>
          <a:p>
            <a:fld id="{1DF045EC-48BF-BA44-998E-8ED3EE7B226A}" type="slidenum">
              <a:rPr lang="en-US" smtClean="0"/>
              <a:t>9</a:t>
            </a:fld>
            <a:endParaRPr lang="en-US"/>
          </a:p>
        </p:txBody>
      </p:sp>
      <p:pic>
        <p:nvPicPr>
          <p:cNvPr id="6" name="Graphic 5" descr="Dictionary">
            <a:extLst>
              <a:ext uri="{FF2B5EF4-FFF2-40B4-BE49-F238E27FC236}">
                <a16:creationId xmlns:a16="http://schemas.microsoft.com/office/drawing/2014/main" id="{016F0005-BB90-AB4B-BAFC-F38BAF2D7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81276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{FC0656AF-41C2-084E-B6C6-57318AD91E9E}tf10001063</Template>
  <TotalTime>6975</TotalTime>
  <Words>10492</Words>
  <Application>Microsoft Macintosh PowerPoint</Application>
  <PresentationFormat>Widescreen</PresentationFormat>
  <Paragraphs>842</Paragraphs>
  <Slides>70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Century Gothic</vt:lpstr>
      <vt:lpstr>Mesh</vt:lpstr>
      <vt:lpstr>A FINAL REPORT TO OFFER ENGINEERING SOLUTIONS TO REDUCE THE URBAN AREA WILD BOAR POPULATION NEAR HEKİMKÖY COMPLEX, TÜRKBÜKÜ, BODRUM </vt:lpstr>
      <vt:lpstr>Contents</vt:lpstr>
      <vt:lpstr>1.0 Introduction</vt:lpstr>
      <vt:lpstr>1.0 Introduction</vt:lpstr>
      <vt:lpstr>1.0 Introduction</vt:lpstr>
      <vt:lpstr>1.0 Introduction</vt:lpstr>
      <vt:lpstr>1.0 Introduction</vt:lpstr>
      <vt:lpstr>1.0 Introduction</vt:lpstr>
      <vt:lpstr>2.0 Problem definition</vt:lpstr>
      <vt:lpstr>2.0 Problem defınıtıon</vt:lpstr>
      <vt:lpstr>2.0 Problem defınıtıon</vt:lpstr>
      <vt:lpstr>2.0 Problem defınıtıon</vt:lpstr>
      <vt:lpstr>2.0 Problem defınıtıon</vt:lpstr>
      <vt:lpstr>3.0 Proposed solutions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3.0 Proposed solutıons</vt:lpstr>
      <vt:lpstr>4.0 criteria for assessing solutions</vt:lpstr>
      <vt:lpstr>4.0 Criteria for Assessing Solutions</vt:lpstr>
      <vt:lpstr>4.0 Criteria for Assessing Solutions</vt:lpstr>
      <vt:lpstr>4.0 Criteria for Assessing Solutions</vt:lpstr>
      <vt:lpstr>4.0 Criteria for Assessing Solutions</vt:lpstr>
      <vt:lpstr>5.0 research methodology</vt:lpstr>
      <vt:lpstr>5.0 Research Methodology</vt:lpstr>
      <vt:lpstr>PowerPoint Presentation</vt:lpstr>
      <vt:lpstr>PowerPoint Presentation</vt:lpstr>
      <vt:lpstr>PowerPoint Presentation</vt:lpstr>
      <vt:lpstr>6.0 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7.0 CONCLUSION AND RECOMMENDATIONS</vt:lpstr>
      <vt:lpstr>PowerPoint Presentation</vt:lpstr>
      <vt:lpstr>PowerPoint Presentation</vt:lpstr>
      <vt:lpstr>PowerPoint Presentation</vt:lpstr>
      <vt:lpstr>PowerPoint Presentation</vt:lpstr>
      <vt:lpstr>PowerPoint Presentation</vt:lpstr>
      <vt:lpstr>PowerPoint Presentation</vt:lpstr>
      <vt:lpstr>8.0 References</vt:lpstr>
      <vt:lpstr>6.0 References</vt:lpstr>
      <vt:lpstr>6.0 References</vt:lpstr>
      <vt:lpstr>6.0 References</vt:lpstr>
      <vt:lpstr>6.0 References</vt:lpstr>
      <vt:lpstr>6.0 References</vt:lpstr>
      <vt:lpstr>6.0 References</vt:lpstr>
      <vt:lpstr>6.0 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Proposal to Investigate Engineering Solutions to Reduce the Urban Area Wild Boar Population Near Hekimköy Complex, Türkbükü, Bodrum </dc:title>
  <dc:creator>Incekara, Attila Tibet - (aincekara)</dc:creator>
  <cp:lastModifiedBy>Yasemin Akin</cp:lastModifiedBy>
  <cp:revision>22</cp:revision>
  <dcterms:created xsi:type="dcterms:W3CDTF">2023-10-30T16:29:51Z</dcterms:created>
  <dcterms:modified xsi:type="dcterms:W3CDTF">2023-12-10T17:23:05Z</dcterms:modified>
</cp:coreProperties>
</file>